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6" r:id="rId10"/>
    <p:sldId id="264" r:id="rId11"/>
    <p:sldId id="271" r:id="rId12"/>
    <p:sldId id="293" r:id="rId13"/>
    <p:sldId id="301" r:id="rId14"/>
    <p:sldId id="294" r:id="rId15"/>
    <p:sldId id="296" r:id="rId16"/>
    <p:sldId id="295" r:id="rId17"/>
    <p:sldId id="274" r:id="rId18"/>
    <p:sldId id="269" r:id="rId19"/>
    <p:sldId id="270" r:id="rId20"/>
    <p:sldId id="268" r:id="rId21"/>
    <p:sldId id="272" r:id="rId22"/>
    <p:sldId id="276" r:id="rId23"/>
    <p:sldId id="273" r:id="rId24"/>
    <p:sldId id="277" r:id="rId25"/>
    <p:sldId id="279" r:id="rId26"/>
    <p:sldId id="275" r:id="rId27"/>
    <p:sldId id="280" r:id="rId28"/>
    <p:sldId id="265" r:id="rId29"/>
    <p:sldId id="285" r:id="rId30"/>
    <p:sldId id="286" r:id="rId31"/>
    <p:sldId id="287" r:id="rId32"/>
    <p:sldId id="300" r:id="rId33"/>
    <p:sldId id="289" r:id="rId34"/>
    <p:sldId id="298" r:id="rId35"/>
    <p:sldId id="299" r:id="rId36"/>
    <p:sldId id="290" r:id="rId37"/>
    <p:sldId id="291" r:id="rId38"/>
  </p:sldIdLst>
  <p:sldSz cx="12192000" cy="6858000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09" autoAdjust="0"/>
    <p:restoredTop sz="94660"/>
  </p:normalViewPr>
  <p:slideViewPr>
    <p:cSldViewPr snapToGrid="0">
      <p:cViewPr varScale="1">
        <p:scale>
          <a:sx n="84" d="100"/>
          <a:sy n="84" d="100"/>
        </p:scale>
        <p:origin x="44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23.wmf"/><Relationship Id="rId2" Type="http://schemas.openxmlformats.org/officeDocument/2006/relationships/image" Target="../media/image22.wmf"/><Relationship Id="rId1" Type="http://schemas.openxmlformats.org/officeDocument/2006/relationships/image" Target="../media/image21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D7F9AB-D95D-4993-82C6-F97367AFA75D}" type="datetimeFigureOut">
              <a:rPr lang="ru-RU" smtClean="0"/>
              <a:t>10.12.2025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1241425"/>
            <a:ext cx="595630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4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AA8F3C5-D25E-4912-9F44-FA1B1D47A7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57499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DBEC26-9DC6-4363-8B0F-1F1065C91148}" type="slidenum">
              <a:rPr lang="ru-RU" smtClean="0"/>
              <a:t>27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50085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AC1C7-FB46-44AF-B638-039BAF07A3FB}" type="datetimeFigureOut">
              <a:rPr lang="ru-RU" smtClean="0"/>
              <a:t>10.12.2025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DCDE3-7698-4DFE-8ED5-DFC09D9B7E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43934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AC1C7-FB46-44AF-B638-039BAF07A3FB}" type="datetimeFigureOut">
              <a:rPr lang="ru-RU" smtClean="0"/>
              <a:t>10.12.2025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DCDE3-7698-4DFE-8ED5-DFC09D9B7E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89594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AC1C7-FB46-44AF-B638-039BAF07A3FB}" type="datetimeFigureOut">
              <a:rPr lang="ru-RU" smtClean="0"/>
              <a:t>10.12.2025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DCDE3-7698-4DFE-8ED5-DFC09D9B7E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27392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09600" y="6245225"/>
            <a:ext cx="28448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165600" y="6245225"/>
            <a:ext cx="38608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737600" y="6245225"/>
            <a:ext cx="2844800" cy="476250"/>
          </a:xfrm>
        </p:spPr>
        <p:txBody>
          <a:bodyPr/>
          <a:lstStyle>
            <a:lvl1pPr>
              <a:defRPr/>
            </a:lvl1pPr>
          </a:lstStyle>
          <a:p>
            <a:fld id="{AFAC0E37-01F8-4B99-884B-53D1CB95BCB5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96859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AC1C7-FB46-44AF-B638-039BAF07A3FB}" type="datetimeFigureOut">
              <a:rPr lang="ru-RU" smtClean="0"/>
              <a:t>10.12.2025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DCDE3-7698-4DFE-8ED5-DFC09D9B7E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63478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AC1C7-FB46-44AF-B638-039BAF07A3FB}" type="datetimeFigureOut">
              <a:rPr lang="ru-RU" smtClean="0"/>
              <a:t>10.12.2025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DCDE3-7698-4DFE-8ED5-DFC09D9B7E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21120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AC1C7-FB46-44AF-B638-039BAF07A3FB}" type="datetimeFigureOut">
              <a:rPr lang="ru-RU" smtClean="0"/>
              <a:t>10.12.2025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DCDE3-7698-4DFE-8ED5-DFC09D9B7E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24589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AC1C7-FB46-44AF-B638-039BAF07A3FB}" type="datetimeFigureOut">
              <a:rPr lang="ru-RU" smtClean="0"/>
              <a:t>10.12.2025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DCDE3-7698-4DFE-8ED5-DFC09D9B7E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41722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AC1C7-FB46-44AF-B638-039BAF07A3FB}" type="datetimeFigureOut">
              <a:rPr lang="ru-RU" smtClean="0"/>
              <a:t>10.12.2025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DCDE3-7698-4DFE-8ED5-DFC09D9B7E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65871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AC1C7-FB46-44AF-B638-039BAF07A3FB}" type="datetimeFigureOut">
              <a:rPr lang="ru-RU" smtClean="0"/>
              <a:t>10.12.2025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DCDE3-7698-4DFE-8ED5-DFC09D9B7E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88289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AC1C7-FB46-44AF-B638-039BAF07A3FB}" type="datetimeFigureOut">
              <a:rPr lang="ru-RU" smtClean="0"/>
              <a:t>10.12.2025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DCDE3-7698-4DFE-8ED5-DFC09D9B7E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25978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AC1C7-FB46-44AF-B638-039BAF07A3FB}" type="datetimeFigureOut">
              <a:rPr lang="ru-RU" smtClean="0"/>
              <a:t>10.12.2025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DCDE3-7698-4DFE-8ED5-DFC09D9B7E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423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1AC1C7-FB46-44AF-B638-039BAF07A3FB}" type="datetimeFigureOut">
              <a:rPr lang="ru-RU" smtClean="0"/>
              <a:t>10.12.2025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8DCDE3-7698-4DFE-8ED5-DFC09D9B7E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89825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7.w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Documents%20and%20Settings\Administrator\Desktop\&#1057;&#1072;&#1081;&#1092;&#1091;&#1090;&#1076;&#1080;&#1085;&#1086;&#1074;&#1072;%20&#1045;,&#1052;\Krasivaya_melodiya_-_Relaks_(iPlayer.fm)%20(1).mp3" TargetMode="External"/><Relationship Id="rId4" Type="http://schemas.openxmlformats.org/officeDocument/2006/relationships/image" Target="../media/image19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wmf"/><Relationship Id="rId3" Type="http://schemas.openxmlformats.org/officeDocument/2006/relationships/oleObject" Target="../embeddings/oleObject2.bin"/><Relationship Id="rId7" Type="http://schemas.openxmlformats.org/officeDocument/2006/relationships/oleObject" Target="../embeddings/oleObject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22.wmf"/><Relationship Id="rId5" Type="http://schemas.openxmlformats.org/officeDocument/2006/relationships/oleObject" Target="../embeddings/oleObject3.bin"/><Relationship Id="rId4" Type="http://schemas.openxmlformats.org/officeDocument/2006/relationships/image" Target="../media/image21.w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24.w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26.wmf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7.wmf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21.wmf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4.jpe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75055" y="755065"/>
            <a:ext cx="6514466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i="1" dirty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Один опыт я ставлю выше, чем тысячу мнений, рожденных только </a:t>
            </a:r>
            <a:r>
              <a:rPr lang="ru-RU" sz="5400" b="1" i="1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воображением.</a:t>
            </a:r>
            <a:endParaRPr lang="ru-RU" sz="5400" b="1" i="1" dirty="0">
              <a:solidFill>
                <a:srgbClr val="7030A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572925" y="5685782"/>
            <a:ext cx="365580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М. В. </a:t>
            </a:r>
            <a:r>
              <a:rPr lang="ru-RU" sz="3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Ломоносов</a:t>
            </a:r>
            <a:endParaRPr lang="ru-RU" sz="3600" b="1" dirty="0"/>
          </a:p>
        </p:txBody>
      </p:sp>
      <p:pic>
        <p:nvPicPr>
          <p:cNvPr id="4" name="Picture 2" descr="Picture background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731" r="9269"/>
          <a:stretch/>
        </p:blipFill>
        <p:spPr bwMode="auto">
          <a:xfrm>
            <a:off x="7750710" y="755065"/>
            <a:ext cx="3767328" cy="4389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04718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49096" y="1856232"/>
            <a:ext cx="35295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Тема:</a:t>
            </a:r>
            <a:endParaRPr lang="ru-RU" sz="54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49096" y="719328"/>
            <a:ext cx="83515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Классная работа</a:t>
            </a:r>
            <a:endParaRPr lang="ru-RU" sz="5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738360" y="265176"/>
            <a:ext cx="22951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10.12.2025</a:t>
            </a:r>
            <a:endParaRPr lang="ru-RU" sz="36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1149096" y="3362467"/>
            <a:ext cx="35295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endParaRPr lang="ru-RU" sz="54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998976" y="1856232"/>
            <a:ext cx="616000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Сила упругости. Закон Гука.</a:t>
            </a:r>
            <a:endParaRPr lang="ru-RU" sz="5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368040" y="3937939"/>
            <a:ext cx="821740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600" dirty="0">
                <a:latin typeface="Times New Roman" panose="02020603050405020304" pitchFamily="18" charset="0"/>
                <a:ea typeface="Calibri" panose="020F0502020204030204" pitchFamily="34" charset="0"/>
              </a:rPr>
              <a:t>выяснить природу силы упругости, сформулировать закон </a:t>
            </a:r>
            <a:r>
              <a:rPr lang="ru-RU" sz="36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Гука, научиться применять его при решении задач</a:t>
            </a:r>
            <a:endParaRPr lang="ru-RU" sz="36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149096" y="4403622"/>
            <a:ext cx="3026664" cy="82296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4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узнать…</a:t>
            </a:r>
            <a:endParaRPr lang="ru-RU" sz="4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082040" y="5533486"/>
            <a:ext cx="4303776" cy="82296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4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научиться…</a:t>
            </a:r>
            <a:endParaRPr lang="ru-RU" sz="4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86485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6" grpId="0"/>
      <p:bldP spid="7" grpId="0" animBg="1"/>
      <p:bldP spid="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6448" y="246888"/>
            <a:ext cx="11451336" cy="5532120"/>
          </a:xfrm>
        </p:spPr>
        <p:txBody>
          <a:bodyPr>
            <a:normAutofit/>
          </a:bodyPr>
          <a:lstStyle/>
          <a:p>
            <a:pPr algn="just" eaLnBrk="1" hangingPunct="1">
              <a:buFont typeface="Wingdings" panose="05000000000000000000" pitchFamily="2" charset="2"/>
              <a:buNone/>
              <a:defRPr/>
            </a:pPr>
            <a:r>
              <a:rPr lang="ru-RU" dirty="0"/>
              <a:t>   </a:t>
            </a:r>
            <a:r>
              <a:rPr lang="ru-RU" sz="6200" b="1" dirty="0">
                <a:solidFill>
                  <a:srgbClr val="FF0000"/>
                </a:solidFill>
              </a:rPr>
              <a:t>Сила упругости – </a:t>
            </a:r>
            <a:r>
              <a:rPr lang="ru-RU" sz="5200" b="1" dirty="0"/>
              <a:t>сила, возникающая </a:t>
            </a:r>
            <a:r>
              <a:rPr lang="ru-RU" sz="5200" b="1" dirty="0" smtClean="0"/>
              <a:t>при деформации тела,  </a:t>
            </a:r>
            <a:r>
              <a:rPr lang="ru-RU" sz="5200" b="1" dirty="0"/>
              <a:t>стремящаяся вернуть тело в </a:t>
            </a:r>
            <a:r>
              <a:rPr lang="ru-RU" sz="5200" b="1" dirty="0" smtClean="0"/>
              <a:t>первоначальное состояние.</a:t>
            </a:r>
            <a:endParaRPr lang="ru-RU" sz="6200" dirty="0"/>
          </a:p>
        </p:txBody>
      </p:sp>
      <p:pic>
        <p:nvPicPr>
          <p:cNvPr id="8195" name="Picture 4" descr="sc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4784" y="3328416"/>
            <a:ext cx="3249168" cy="31952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 descr="Картинка 35 из 4569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54857" y="3679898"/>
            <a:ext cx="4486860" cy="2843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27250440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04546" y="1136851"/>
            <a:ext cx="11163300" cy="35963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</a:pPr>
            <a:r>
              <a:rPr lang="ru-RU" sz="6600" b="1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Обозначение: 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6600" b="1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Единицы </a:t>
            </a:r>
            <a:r>
              <a:rPr lang="ru-RU" sz="6600" b="1" dirty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измерения в системе </a:t>
            </a:r>
            <a:r>
              <a:rPr lang="ru-RU" sz="6600" b="1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СИ:</a:t>
            </a:r>
            <a:endParaRPr lang="ru-RU" sz="6600" b="1" dirty="0">
              <a:solidFill>
                <a:srgbClr val="7030A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Object 2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70095508"/>
              </p:ext>
            </p:extLst>
          </p:nvPr>
        </p:nvGraphicFramePr>
        <p:xfrm>
          <a:off x="6374257" y="1111624"/>
          <a:ext cx="1702691" cy="1539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45" name="Уравнение" r:id="rId3" imgW="279360" imgH="241200" progId="Equation.3">
                  <p:embed/>
                </p:oleObj>
              </mc:Choice>
              <mc:Fallback>
                <p:oleObj name="Уравнение" r:id="rId3" imgW="279360" imgH="241200" progId="Equation.3">
                  <p:embed/>
                  <p:pic>
                    <p:nvPicPr>
                      <p:cNvPr id="3" name="Object 23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74257" y="1111624"/>
                        <a:ext cx="1702691" cy="1539875"/>
                      </a:xfrm>
                      <a:prstGeom prst="rect">
                        <a:avLst/>
                      </a:prstGeom>
                      <a:noFill/>
                      <a:ln w="57150">
                        <a:solidFill>
                          <a:schemeClr val="bg1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6162423" y="3435008"/>
            <a:ext cx="191452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dirty="0" smtClean="0"/>
              <a:t>Н</a:t>
            </a:r>
            <a:endParaRPr lang="ru-RU" sz="8000" dirty="0"/>
          </a:p>
        </p:txBody>
      </p:sp>
    </p:spTree>
    <p:extLst>
      <p:ext uri="{BB962C8B-B14F-4D97-AF65-F5344CB8AC3E}">
        <p14:creationId xmlns:p14="http://schemas.microsoft.com/office/powerpoint/2010/main" val="1390285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67927" y="536245"/>
            <a:ext cx="10248900" cy="3502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</a:pPr>
            <a:r>
              <a:rPr lang="ru-RU" sz="6600" b="1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Изображение силы упругости на рисунке:</a:t>
            </a:r>
          </a:p>
          <a:p>
            <a:pPr>
              <a:lnSpc>
                <a:spcPct val="115000"/>
              </a:lnSpc>
            </a:pPr>
            <a:endParaRPr lang="ru-RU" sz="6600" b="1" dirty="0">
              <a:solidFill>
                <a:srgbClr val="7030A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39910" y="3133929"/>
            <a:ext cx="11306175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/>
              <a:t>стрелкой от центра тела в противоположном направлении силе деформации</a:t>
            </a:r>
            <a:endParaRPr lang="ru-RU" sz="54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8287966" y="6011694"/>
            <a:ext cx="34338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Стр.125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41016601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92579" y="306426"/>
            <a:ext cx="10248900" cy="2865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48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Укажите точку приложения и направления силы упругости: 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ru-RU" sz="6600" b="1" dirty="0">
              <a:solidFill>
                <a:srgbClr val="7030A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774" y="2903758"/>
            <a:ext cx="5480413" cy="1910838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062066" y="3172082"/>
            <a:ext cx="2584579" cy="122231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8892073" y="5514392"/>
            <a:ext cx="2621903" cy="709126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Стр.125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766595" y="5514392"/>
            <a:ext cx="2621903" cy="709126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Стр.123</a:t>
            </a: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19458" name="Picture 2" descr="Picture background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849" t="11387" r="35477" b="7524"/>
          <a:stretch/>
        </p:blipFill>
        <p:spPr bwMode="auto">
          <a:xfrm>
            <a:off x="8591157" y="2073855"/>
            <a:ext cx="1611867" cy="34187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805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92579" y="306426"/>
            <a:ext cx="10248900" cy="2865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48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Укажите точку приложения и направления силы упругости: 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ru-RU" sz="6600" b="1" dirty="0">
              <a:solidFill>
                <a:srgbClr val="7030A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062066" y="3172082"/>
            <a:ext cx="2584579" cy="122231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9458" name="Picture 2" descr="Picture background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849" t="11387" r="35477" b="7524"/>
          <a:stretch/>
        </p:blipFill>
        <p:spPr bwMode="auto">
          <a:xfrm>
            <a:off x="8239421" y="2305695"/>
            <a:ext cx="1611867" cy="34187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Группа 7"/>
          <p:cNvGrpSpPr/>
          <p:nvPr/>
        </p:nvGrpSpPr>
        <p:grpSpPr>
          <a:xfrm>
            <a:off x="1190488" y="2233665"/>
            <a:ext cx="5480413" cy="4021427"/>
            <a:chOff x="492579" y="2184586"/>
            <a:chExt cx="5480413" cy="4021427"/>
          </a:xfrm>
        </p:grpSpPr>
        <p:pic>
          <p:nvPicPr>
            <p:cNvPr id="9" name="Рисунок 8"/>
            <p:cNvPicPr/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2579" y="2948472"/>
              <a:ext cx="5480413" cy="1910838"/>
            </a:xfrm>
            <a:prstGeom prst="rect">
              <a:avLst/>
            </a:prstGeom>
          </p:spPr>
        </p:pic>
        <p:sp>
          <p:nvSpPr>
            <p:cNvPr id="11" name="Прямоугольник 10"/>
            <p:cNvSpPr/>
            <p:nvPr/>
          </p:nvSpPr>
          <p:spPr>
            <a:xfrm>
              <a:off x="1828800" y="3214068"/>
              <a:ext cx="2584579" cy="1222311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Овал 11"/>
            <p:cNvSpPr/>
            <p:nvPr/>
          </p:nvSpPr>
          <p:spPr>
            <a:xfrm>
              <a:off x="2883159" y="3642305"/>
              <a:ext cx="335901" cy="313874"/>
            </a:xfrm>
            <a:prstGeom prst="ellipse">
              <a:avLst/>
            </a:prstGeom>
            <a:solidFill>
              <a:schemeClr val="accent2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cxnSp>
          <p:nvCxnSpPr>
            <p:cNvPr id="13" name="Прямая со стрелкой 12"/>
            <p:cNvCxnSpPr>
              <a:stCxn id="12" idx="4"/>
            </p:cNvCxnSpPr>
            <p:nvPr/>
          </p:nvCxnSpPr>
          <p:spPr>
            <a:xfrm flipH="1">
              <a:off x="3051109" y="3956179"/>
              <a:ext cx="1" cy="2024743"/>
            </a:xfrm>
            <a:prstGeom prst="straightConnector1">
              <a:avLst/>
            </a:prstGeom>
            <a:ln w="7620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4" name="Прямоугольник 13"/>
            <p:cNvSpPr/>
            <p:nvPr/>
          </p:nvSpPr>
          <p:spPr>
            <a:xfrm>
              <a:off x="3396224" y="5375589"/>
              <a:ext cx="877195" cy="830424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6000" b="1" dirty="0" smtClean="0">
                  <a:solidFill>
                    <a:schemeClr val="tx1"/>
                  </a:solidFill>
                </a:rPr>
                <a:t>F</a:t>
              </a:r>
              <a:r>
                <a:rPr lang="ru-RU" sz="3200" b="1" dirty="0" smtClean="0">
                  <a:solidFill>
                    <a:schemeClr val="tx1"/>
                  </a:solidFill>
                </a:rPr>
                <a:t>т</a:t>
              </a:r>
              <a:endParaRPr lang="ru-RU" sz="6000" b="1" dirty="0">
                <a:solidFill>
                  <a:schemeClr val="tx1"/>
                </a:solidFill>
              </a:endParaRPr>
            </a:p>
          </p:txBody>
        </p:sp>
        <p:cxnSp>
          <p:nvCxnSpPr>
            <p:cNvPr id="15" name="Прямая со стрелкой 14"/>
            <p:cNvCxnSpPr/>
            <p:nvPr/>
          </p:nvCxnSpPr>
          <p:spPr>
            <a:xfrm>
              <a:off x="3582955" y="5375589"/>
              <a:ext cx="419878" cy="0"/>
            </a:xfrm>
            <a:prstGeom prst="straightConnector1">
              <a:avLst/>
            </a:prstGeom>
            <a:ln w="76200"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6" name="Прямоугольник 15"/>
            <p:cNvSpPr/>
            <p:nvPr/>
          </p:nvSpPr>
          <p:spPr>
            <a:xfrm>
              <a:off x="3238827" y="2184586"/>
              <a:ext cx="1273223" cy="830424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6000" b="1" dirty="0" smtClean="0">
                  <a:solidFill>
                    <a:srgbClr val="FF0000"/>
                  </a:solidFill>
                </a:rPr>
                <a:t>F</a:t>
              </a:r>
              <a:r>
                <a:rPr lang="ru-RU" sz="3200" b="1" dirty="0" smtClean="0">
                  <a:solidFill>
                    <a:srgbClr val="FF0000"/>
                  </a:solidFill>
                </a:rPr>
                <a:t>упр</a:t>
              </a:r>
              <a:endParaRPr lang="ru-RU" sz="6000" b="1" dirty="0">
                <a:solidFill>
                  <a:srgbClr val="FF0000"/>
                </a:solidFill>
              </a:endParaRPr>
            </a:p>
          </p:txBody>
        </p:sp>
        <p:cxnSp>
          <p:nvCxnSpPr>
            <p:cNvPr id="17" name="Прямая со стрелкой 16"/>
            <p:cNvCxnSpPr/>
            <p:nvPr/>
          </p:nvCxnSpPr>
          <p:spPr>
            <a:xfrm>
              <a:off x="3431991" y="2198250"/>
              <a:ext cx="396670" cy="0"/>
            </a:xfrm>
            <a:prstGeom prst="straightConnector1">
              <a:avLst/>
            </a:prstGeom>
            <a:ln w="76200">
              <a:solidFill>
                <a:srgbClr val="FF0000"/>
              </a:solidFill>
              <a:tailEnd type="triangle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3" name="Овал 2"/>
          <p:cNvSpPr/>
          <p:nvPr/>
        </p:nvSpPr>
        <p:spPr>
          <a:xfrm>
            <a:off x="8848448" y="4627475"/>
            <a:ext cx="206437" cy="16827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8" name="Прямая со стрелкой 17"/>
          <p:cNvCxnSpPr>
            <a:stCxn id="12" idx="0"/>
          </p:cNvCxnSpPr>
          <p:nvPr/>
        </p:nvCxnSpPr>
        <p:spPr>
          <a:xfrm flipH="1" flipV="1">
            <a:off x="3749018" y="2105429"/>
            <a:ext cx="1" cy="1585955"/>
          </a:xfrm>
          <a:prstGeom prst="straightConnector1">
            <a:avLst/>
          </a:prstGeom>
          <a:ln w="76200"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 flipV="1">
            <a:off x="8951666" y="3009441"/>
            <a:ext cx="1" cy="1656291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1" name="Прямоугольник 20"/>
          <p:cNvSpPr/>
          <p:nvPr/>
        </p:nvSpPr>
        <p:spPr>
          <a:xfrm>
            <a:off x="9933967" y="3653174"/>
            <a:ext cx="1273223" cy="83042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6000" b="1" dirty="0" smtClean="0">
                <a:solidFill>
                  <a:srgbClr val="FF0000"/>
                </a:solidFill>
              </a:rPr>
              <a:t>F</a:t>
            </a:r>
            <a:r>
              <a:rPr lang="ru-RU" sz="3200" b="1" dirty="0" smtClean="0">
                <a:solidFill>
                  <a:srgbClr val="FF0000"/>
                </a:solidFill>
              </a:rPr>
              <a:t>упр</a:t>
            </a:r>
            <a:endParaRPr lang="ru-RU" sz="6000" b="1" dirty="0">
              <a:solidFill>
                <a:srgbClr val="FF0000"/>
              </a:solidFill>
            </a:endParaRPr>
          </a:p>
        </p:txBody>
      </p:sp>
      <p:cxnSp>
        <p:nvCxnSpPr>
          <p:cNvPr id="22" name="Прямая со стрелкой 21"/>
          <p:cNvCxnSpPr/>
          <p:nvPr/>
        </p:nvCxnSpPr>
        <p:spPr>
          <a:xfrm>
            <a:off x="10036898" y="3648827"/>
            <a:ext cx="396670" cy="0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flipH="1">
            <a:off x="8951666" y="5310671"/>
            <a:ext cx="1" cy="1175149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Прямоугольник 22"/>
          <p:cNvSpPr/>
          <p:nvPr/>
        </p:nvSpPr>
        <p:spPr>
          <a:xfrm>
            <a:off x="9333664" y="5755134"/>
            <a:ext cx="877195" cy="83042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6000" b="1" dirty="0" smtClean="0">
                <a:solidFill>
                  <a:schemeClr val="tx1"/>
                </a:solidFill>
              </a:rPr>
              <a:t>F</a:t>
            </a:r>
            <a:r>
              <a:rPr lang="ru-RU" sz="3200" b="1" dirty="0" smtClean="0">
                <a:solidFill>
                  <a:schemeClr val="tx1"/>
                </a:solidFill>
              </a:rPr>
              <a:t>т</a:t>
            </a:r>
            <a:endParaRPr lang="ru-RU" sz="6000" b="1" dirty="0">
              <a:solidFill>
                <a:schemeClr val="tx1"/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8848447" y="5171351"/>
            <a:ext cx="206437" cy="198127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4" name="Прямая со стрелкой 23"/>
          <p:cNvCxnSpPr/>
          <p:nvPr/>
        </p:nvCxnSpPr>
        <p:spPr>
          <a:xfrm>
            <a:off x="9514089" y="5758253"/>
            <a:ext cx="419878" cy="0"/>
          </a:xfrm>
          <a:prstGeom prst="straightConnector1">
            <a:avLst/>
          </a:prstGeom>
          <a:ln w="76200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84254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92579" y="306426"/>
            <a:ext cx="10248900" cy="2865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48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Укажите точку приложения и направления силы упругости: 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ru-RU" sz="6600" b="1" dirty="0">
              <a:solidFill>
                <a:srgbClr val="7030A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8892073" y="5514392"/>
            <a:ext cx="2621903" cy="709126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Стр.123</a:t>
            </a:r>
            <a:endParaRPr lang="ru-RU" b="1" dirty="0">
              <a:solidFill>
                <a:schemeClr val="tx1"/>
              </a:solidFill>
            </a:endParaRPr>
          </a:p>
        </p:txBody>
      </p:sp>
      <p:grpSp>
        <p:nvGrpSpPr>
          <p:cNvPr id="25" name="Группа 24"/>
          <p:cNvGrpSpPr/>
          <p:nvPr/>
        </p:nvGrpSpPr>
        <p:grpSpPr>
          <a:xfrm>
            <a:off x="6327322" y="2044627"/>
            <a:ext cx="5480413" cy="2814683"/>
            <a:chOff x="6327322" y="2044627"/>
            <a:chExt cx="5480413" cy="2814683"/>
          </a:xfrm>
        </p:grpSpPr>
        <p:pic>
          <p:nvPicPr>
            <p:cNvPr id="8" name="Рисунок 7"/>
            <p:cNvPicPr/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27322" y="2948472"/>
              <a:ext cx="5480413" cy="1910838"/>
            </a:xfrm>
            <a:prstGeom prst="rect">
              <a:avLst/>
            </a:prstGeom>
          </p:spPr>
        </p:pic>
        <p:sp>
          <p:nvSpPr>
            <p:cNvPr id="9" name="Прямоугольник 8"/>
            <p:cNvSpPr/>
            <p:nvPr/>
          </p:nvSpPr>
          <p:spPr>
            <a:xfrm>
              <a:off x="7691535" y="3217763"/>
              <a:ext cx="2584579" cy="1222311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8" name="Прямая со стрелкой 17"/>
            <p:cNvCxnSpPr/>
            <p:nvPr/>
          </p:nvCxnSpPr>
          <p:spPr>
            <a:xfrm>
              <a:off x="9906532" y="2044627"/>
              <a:ext cx="396670" cy="0"/>
            </a:xfrm>
            <a:prstGeom prst="straightConnector1">
              <a:avLst/>
            </a:prstGeom>
            <a:ln w="76200">
              <a:solidFill>
                <a:srgbClr val="FF0000"/>
              </a:solidFill>
              <a:tailEnd type="triangle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sp>
          <p:nvSpPr>
            <p:cNvPr id="19" name="Овал 18"/>
            <p:cNvSpPr/>
            <p:nvPr/>
          </p:nvSpPr>
          <p:spPr>
            <a:xfrm>
              <a:off x="8892073" y="4436379"/>
              <a:ext cx="130629" cy="154282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FF0000"/>
                </a:solidFill>
              </a:endParaRPr>
            </a:p>
          </p:txBody>
        </p:sp>
        <p:cxnSp>
          <p:nvCxnSpPr>
            <p:cNvPr id="21" name="Прямая со стрелкой 20"/>
            <p:cNvCxnSpPr>
              <a:stCxn id="19" idx="0"/>
            </p:cNvCxnSpPr>
            <p:nvPr/>
          </p:nvCxnSpPr>
          <p:spPr>
            <a:xfrm flipV="1">
              <a:off x="8957388" y="2184586"/>
              <a:ext cx="9330" cy="2251793"/>
            </a:xfrm>
            <a:prstGeom prst="straightConnector1">
              <a:avLst/>
            </a:prstGeom>
            <a:ln w="76200">
              <a:tailEnd type="triangle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sp>
          <p:nvSpPr>
            <p:cNvPr id="22" name="Прямоугольник 21"/>
            <p:cNvSpPr/>
            <p:nvPr/>
          </p:nvSpPr>
          <p:spPr>
            <a:xfrm>
              <a:off x="9468256" y="2150379"/>
              <a:ext cx="1273223" cy="830424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6000" b="1" dirty="0" smtClean="0">
                  <a:solidFill>
                    <a:srgbClr val="FF0000"/>
                  </a:solidFill>
                </a:rPr>
                <a:t>N</a:t>
              </a:r>
              <a:endParaRPr lang="ru-RU" sz="6000" b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24" name="Группа 23"/>
          <p:cNvGrpSpPr/>
          <p:nvPr/>
        </p:nvGrpSpPr>
        <p:grpSpPr>
          <a:xfrm>
            <a:off x="492579" y="2184586"/>
            <a:ext cx="5480413" cy="4021427"/>
            <a:chOff x="492579" y="2184586"/>
            <a:chExt cx="5480413" cy="4021427"/>
          </a:xfrm>
        </p:grpSpPr>
        <p:pic>
          <p:nvPicPr>
            <p:cNvPr id="5" name="Рисунок 4"/>
            <p:cNvPicPr/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2579" y="2948472"/>
              <a:ext cx="5480413" cy="1910838"/>
            </a:xfrm>
            <a:prstGeom prst="rect">
              <a:avLst/>
            </a:prstGeom>
          </p:spPr>
        </p:pic>
        <p:sp>
          <p:nvSpPr>
            <p:cNvPr id="6" name="Прямоугольник 5"/>
            <p:cNvSpPr/>
            <p:nvPr/>
          </p:nvSpPr>
          <p:spPr>
            <a:xfrm>
              <a:off x="1828800" y="3214068"/>
              <a:ext cx="2584579" cy="1222311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" name="Овал 2"/>
            <p:cNvSpPr/>
            <p:nvPr/>
          </p:nvSpPr>
          <p:spPr>
            <a:xfrm>
              <a:off x="2883159" y="3642305"/>
              <a:ext cx="335901" cy="313874"/>
            </a:xfrm>
            <a:prstGeom prst="ellipse">
              <a:avLst/>
            </a:prstGeom>
            <a:solidFill>
              <a:schemeClr val="accent2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cxnSp>
          <p:nvCxnSpPr>
            <p:cNvPr id="10" name="Прямая со стрелкой 9"/>
            <p:cNvCxnSpPr>
              <a:stCxn id="3" idx="4"/>
            </p:cNvCxnSpPr>
            <p:nvPr/>
          </p:nvCxnSpPr>
          <p:spPr>
            <a:xfrm flipH="1">
              <a:off x="3051109" y="3956179"/>
              <a:ext cx="1" cy="2024743"/>
            </a:xfrm>
            <a:prstGeom prst="straightConnector1">
              <a:avLst/>
            </a:prstGeom>
            <a:ln w="7620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1" name="Прямоугольник 10"/>
            <p:cNvSpPr/>
            <p:nvPr/>
          </p:nvSpPr>
          <p:spPr>
            <a:xfrm>
              <a:off x="3396224" y="5375589"/>
              <a:ext cx="877195" cy="830424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6000" b="1" dirty="0" smtClean="0">
                  <a:solidFill>
                    <a:schemeClr val="tx1"/>
                  </a:solidFill>
                </a:rPr>
                <a:t>F</a:t>
              </a:r>
              <a:r>
                <a:rPr lang="ru-RU" sz="3200" b="1" dirty="0" smtClean="0">
                  <a:solidFill>
                    <a:schemeClr val="tx1"/>
                  </a:solidFill>
                </a:rPr>
                <a:t>т</a:t>
              </a:r>
              <a:endParaRPr lang="ru-RU" sz="6000" b="1" dirty="0">
                <a:solidFill>
                  <a:schemeClr val="tx1"/>
                </a:solidFill>
              </a:endParaRPr>
            </a:p>
          </p:txBody>
        </p:sp>
        <p:cxnSp>
          <p:nvCxnSpPr>
            <p:cNvPr id="13" name="Прямая со стрелкой 12"/>
            <p:cNvCxnSpPr/>
            <p:nvPr/>
          </p:nvCxnSpPr>
          <p:spPr>
            <a:xfrm>
              <a:off x="3582955" y="5375589"/>
              <a:ext cx="419878" cy="0"/>
            </a:xfrm>
            <a:prstGeom prst="straightConnector1">
              <a:avLst/>
            </a:prstGeom>
            <a:ln w="76200"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6" name="Прямоугольник 15"/>
            <p:cNvSpPr/>
            <p:nvPr/>
          </p:nvSpPr>
          <p:spPr>
            <a:xfrm>
              <a:off x="3238827" y="2184586"/>
              <a:ext cx="1273223" cy="830424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6000" b="1" dirty="0" smtClean="0">
                  <a:solidFill>
                    <a:srgbClr val="FF0000"/>
                  </a:solidFill>
                </a:rPr>
                <a:t>F</a:t>
              </a:r>
              <a:r>
                <a:rPr lang="ru-RU" sz="3200" b="1" dirty="0" err="1" smtClean="0">
                  <a:solidFill>
                    <a:srgbClr val="FF0000"/>
                  </a:solidFill>
                </a:rPr>
                <a:t>упр</a:t>
              </a:r>
              <a:endParaRPr lang="ru-RU" sz="6000" b="1" dirty="0">
                <a:solidFill>
                  <a:srgbClr val="FF0000"/>
                </a:solidFill>
              </a:endParaRPr>
            </a:p>
          </p:txBody>
        </p:sp>
        <p:cxnSp>
          <p:nvCxnSpPr>
            <p:cNvPr id="23" name="Прямая со стрелкой 22"/>
            <p:cNvCxnSpPr/>
            <p:nvPr/>
          </p:nvCxnSpPr>
          <p:spPr>
            <a:xfrm>
              <a:off x="3431991" y="2198250"/>
              <a:ext cx="396670" cy="0"/>
            </a:xfrm>
            <a:prstGeom prst="straightConnector1">
              <a:avLst/>
            </a:prstGeom>
            <a:ln w="76200">
              <a:solidFill>
                <a:srgbClr val="FF0000"/>
              </a:solidFill>
              <a:tailEnd type="triangle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</p:grpSp>
      <p:cxnSp>
        <p:nvCxnSpPr>
          <p:cNvPr id="15" name="Прямая со стрелкой 14"/>
          <p:cNvCxnSpPr>
            <a:stCxn id="3" idx="0"/>
          </p:cNvCxnSpPr>
          <p:nvPr/>
        </p:nvCxnSpPr>
        <p:spPr>
          <a:xfrm flipH="1" flipV="1">
            <a:off x="3051109" y="2024743"/>
            <a:ext cx="1" cy="1617562"/>
          </a:xfrm>
          <a:prstGeom prst="straightConnector1">
            <a:avLst/>
          </a:prstGeom>
          <a:ln w="76200"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19472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83771" y="2070973"/>
            <a:ext cx="11122090" cy="2102053"/>
          </a:xfrm>
        </p:spPr>
        <p:txBody>
          <a:bodyPr vert="horz" lIns="78733" tIns="39366" rIns="78733" bIns="39366" rtlCol="0">
            <a:noAutofit/>
          </a:bodyPr>
          <a:lstStyle/>
          <a:p>
            <a:pPr marL="0" indent="0" algn="ctr">
              <a:buNone/>
            </a:pPr>
            <a:r>
              <a:rPr lang="ru-RU" sz="4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взаимодействие </a:t>
            </a:r>
            <a:r>
              <a:rPr lang="ru-RU" sz="48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молекул тела. </a:t>
            </a:r>
            <a:endParaRPr lang="ru-RU" sz="48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4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48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малых расстояниях </a:t>
            </a:r>
            <a:r>
              <a:rPr lang="ru-RU" sz="48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молекулы отталкиваются</a:t>
            </a:r>
            <a:r>
              <a:rPr lang="ru-RU" sz="48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, а на больших – </a:t>
            </a:r>
            <a:r>
              <a:rPr lang="ru-RU" sz="48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притягиваются</a:t>
            </a:r>
            <a:r>
              <a:rPr lang="ru-RU" sz="48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54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7172" name="WordArt 4"/>
          <p:cNvSpPr>
            <a:spLocks noChangeArrowheads="1" noChangeShapeType="1" noTextEdit="1"/>
          </p:cNvSpPr>
          <p:nvPr/>
        </p:nvSpPr>
        <p:spPr bwMode="auto">
          <a:xfrm>
            <a:off x="1194317" y="307515"/>
            <a:ext cx="9983755" cy="1763881"/>
          </a:xfrm>
          <a:prstGeom prst="rect">
            <a:avLst/>
          </a:prstGeom>
        </p:spPr>
        <p:txBody>
          <a:bodyPr wrap="none" lIns="78733" tIns="39366" rIns="78733" bIns="39366" numCol="1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100" kern="1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/>
                <a:cs typeface="Times New Roman"/>
              </a:rPr>
              <a:t>Причина возникновения</a:t>
            </a:r>
          </a:p>
          <a:p>
            <a:pPr algn="ctr"/>
            <a:r>
              <a:rPr lang="ru-RU" sz="3100" kern="1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/>
                <a:cs typeface="Times New Roman"/>
              </a:rPr>
              <a:t>силы упругости</a:t>
            </a:r>
          </a:p>
        </p:txBody>
      </p:sp>
      <p:pic>
        <p:nvPicPr>
          <p:cNvPr id="8199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93902" y="4172602"/>
            <a:ext cx="3642340" cy="221326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9031711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78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1" grpId="0" build="p"/>
      <p:bldP spid="7172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avatars.mds.yandex.net/i?id=d0c548e8ff6fce0b23914170ee27acf89d18f2da-12752869-images-thumbs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0944" y="367918"/>
            <a:ext cx="4982362" cy="2823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 descr="https://avatars.mds.yandex.net/i?id=cadec01d884a7a7798f0ab4962fadef8639e9eef-5480364-images-thumbs&amp;n=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503" y="2566413"/>
            <a:ext cx="3218689" cy="4291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Picture background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4814"/>
          <a:stretch/>
        </p:blipFill>
        <p:spPr bwMode="auto">
          <a:xfrm>
            <a:off x="4918354" y="3320225"/>
            <a:ext cx="6858000" cy="3098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49162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avatars.mds.yandex.net/i?id=d0c548e8ff6fce0b23914170ee27acf89d18f2da-12752869-images-thumbs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5758" y="633094"/>
            <a:ext cx="10033075" cy="56854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35791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22136" y="516935"/>
            <a:ext cx="7029873" cy="6890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3600" b="1" dirty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Helvetica" panose="020B0604020202020204" pitchFamily="34" charset="0"/>
              </a:rPr>
              <a:t>Соотнести понятия и описание</a:t>
            </a:r>
            <a:endParaRPr lang="ru-RU" sz="32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9814234"/>
              </p:ext>
            </p:extLst>
          </p:nvPr>
        </p:nvGraphicFramePr>
        <p:xfrm>
          <a:off x="877824" y="1489297"/>
          <a:ext cx="10716768" cy="4907280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3867912">
                  <a:extLst>
                    <a:ext uri="{9D8B030D-6E8A-4147-A177-3AD203B41FA5}">
                      <a16:colId xmlns:a16="http://schemas.microsoft.com/office/drawing/2014/main" val="2166520952"/>
                    </a:ext>
                  </a:extLst>
                </a:gridCol>
                <a:gridCol w="6848856">
                  <a:extLst>
                    <a:ext uri="{9D8B030D-6E8A-4147-A177-3AD203B41FA5}">
                      <a16:colId xmlns:a16="http://schemas.microsoft.com/office/drawing/2014/main" val="995836371"/>
                    </a:ext>
                  </a:extLst>
                </a:gridCol>
              </a:tblGrid>
              <a:tr h="463610"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000" b="1" dirty="0">
                          <a:effectLst/>
                        </a:rPr>
                        <a:t>Понятия</a:t>
                      </a:r>
                      <a:endParaRPr lang="ru-RU" sz="3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000" b="1" dirty="0">
                          <a:effectLst/>
                        </a:rPr>
                        <a:t>Описание</a:t>
                      </a:r>
                      <a:endParaRPr lang="ru-RU" sz="3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567007768"/>
                  </a:ext>
                </a:extLst>
              </a:tr>
              <a:tr h="1180006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000" b="1" dirty="0">
                          <a:solidFill>
                            <a:srgbClr val="7030A0"/>
                          </a:solidFill>
                          <a:effectLst/>
                        </a:rPr>
                        <a:t>А. Всемирное тяготение</a:t>
                      </a:r>
                      <a:endParaRPr lang="ru-RU" sz="3600" b="1" dirty="0">
                        <a:solidFill>
                          <a:srgbClr val="7030A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000" b="1" dirty="0">
                          <a:solidFill>
                            <a:srgbClr val="7030A0"/>
                          </a:solidFill>
                          <a:effectLst/>
                        </a:rPr>
                        <a:t>1. Мера взаимодействия тел</a:t>
                      </a:r>
                      <a:endParaRPr lang="ru-RU" sz="3600" b="1" dirty="0">
                        <a:solidFill>
                          <a:srgbClr val="7030A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820443836"/>
                  </a:ext>
                </a:extLst>
              </a:tr>
              <a:tr h="702409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000" b="1" dirty="0">
                          <a:solidFill>
                            <a:srgbClr val="7030A0"/>
                          </a:solidFill>
                          <a:effectLst/>
                        </a:rPr>
                        <a:t>Б. Сила тяжести</a:t>
                      </a:r>
                      <a:endParaRPr lang="ru-RU" sz="3600" b="1" dirty="0">
                        <a:solidFill>
                          <a:srgbClr val="7030A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000" b="1" dirty="0" smtClean="0">
                          <a:solidFill>
                            <a:srgbClr val="7030A0"/>
                          </a:solidFill>
                          <a:effectLst/>
                        </a:rPr>
                        <a:t>2</a:t>
                      </a:r>
                      <a:r>
                        <a:rPr lang="ru-RU" sz="4000" b="1" dirty="0">
                          <a:solidFill>
                            <a:srgbClr val="7030A0"/>
                          </a:solidFill>
                          <a:effectLst/>
                        </a:rPr>
                        <a:t>. Притяжение всех тел Вселенной друг к другу</a:t>
                      </a:r>
                      <a:endParaRPr lang="ru-RU" sz="3600" b="1" dirty="0">
                        <a:solidFill>
                          <a:srgbClr val="7030A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96559970"/>
                  </a:ext>
                </a:extLst>
              </a:tr>
              <a:tr h="700102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000" b="1" dirty="0">
                          <a:solidFill>
                            <a:srgbClr val="7030A0"/>
                          </a:solidFill>
                          <a:effectLst/>
                        </a:rPr>
                        <a:t>В. Сила</a:t>
                      </a:r>
                      <a:endParaRPr lang="ru-RU" sz="3600" b="1" dirty="0">
                        <a:solidFill>
                          <a:srgbClr val="7030A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000" b="1" dirty="0">
                          <a:solidFill>
                            <a:srgbClr val="7030A0"/>
                          </a:solidFill>
                          <a:effectLst/>
                        </a:rPr>
                        <a:t>3. Сила, с которой Земля притягивает к себе тело</a:t>
                      </a:r>
                      <a:endParaRPr lang="ru-RU" sz="3600" b="1" dirty="0">
                        <a:solidFill>
                          <a:srgbClr val="7030A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04915076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16028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4" descr="Picture backgroun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5344" y="1497950"/>
            <a:ext cx="4238096" cy="30800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0" name="Picture 8" descr="Picture background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283" t="6860" r="6105" b="1296"/>
          <a:stretch/>
        </p:blipFill>
        <p:spPr bwMode="auto">
          <a:xfrm>
            <a:off x="9319112" y="1223064"/>
            <a:ext cx="2331720" cy="41017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508760" y="374904"/>
            <a:ext cx="9445752" cy="704088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Виды упругой деформации</a:t>
            </a:r>
            <a:endParaRPr lang="ru-RU" sz="4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9123500" y="5427541"/>
            <a:ext cx="2606040" cy="82296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7030A0"/>
                </a:solidFill>
              </a:rPr>
              <a:t>Растяжение </a:t>
            </a:r>
            <a:endParaRPr lang="ru-RU" sz="3200" b="1" dirty="0">
              <a:solidFill>
                <a:srgbClr val="7030A0"/>
              </a:solidFill>
            </a:endParaRPr>
          </a:p>
        </p:txBody>
      </p:sp>
      <p:pic>
        <p:nvPicPr>
          <p:cNvPr id="8202" name="Picture 10" descr="Picture background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49" t="13824" r="42127" b="-4012"/>
          <a:stretch/>
        </p:blipFill>
        <p:spPr bwMode="auto">
          <a:xfrm>
            <a:off x="776700" y="1223064"/>
            <a:ext cx="3035808" cy="4000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783632" y="5324849"/>
            <a:ext cx="2606040" cy="82296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7030A0"/>
                </a:solidFill>
              </a:rPr>
              <a:t>Сжатие  </a:t>
            </a:r>
            <a:endParaRPr lang="ru-RU" sz="3200" b="1" dirty="0">
              <a:solidFill>
                <a:srgbClr val="7030A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051372" y="4782589"/>
            <a:ext cx="2606040" cy="82296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7030A0"/>
                </a:solidFill>
              </a:rPr>
              <a:t>Изгиб </a:t>
            </a:r>
            <a:endParaRPr lang="ru-RU" sz="32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39820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9" grpId="0" animBg="1"/>
      <p:bldP spid="10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508760" y="374904"/>
            <a:ext cx="9445752" cy="704088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Виды упругой деформации</a:t>
            </a:r>
            <a:endParaRPr lang="ru-RU" sz="4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598270" y="7398845"/>
            <a:ext cx="1506174" cy="406135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7030A0"/>
                </a:solidFill>
              </a:rPr>
              <a:t>Растяжение </a:t>
            </a:r>
            <a:endParaRPr lang="ru-RU" sz="3200" b="1" dirty="0">
              <a:solidFill>
                <a:srgbClr val="7030A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076240" y="5506464"/>
            <a:ext cx="2606040" cy="82296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7030A0"/>
                </a:solidFill>
              </a:rPr>
              <a:t>Кручение </a:t>
            </a:r>
            <a:endParaRPr lang="ru-RU" sz="3200" b="1" dirty="0">
              <a:solidFill>
                <a:srgbClr val="7030A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683576" y="5473572"/>
            <a:ext cx="2606040" cy="82296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7030A0"/>
                </a:solidFill>
              </a:rPr>
              <a:t>Сдвиг </a:t>
            </a:r>
            <a:endParaRPr lang="ru-RU" sz="3200" b="1" dirty="0">
              <a:solidFill>
                <a:srgbClr val="7030A0"/>
              </a:solidFill>
            </a:endParaRPr>
          </a:p>
        </p:txBody>
      </p:sp>
      <p:pic>
        <p:nvPicPr>
          <p:cNvPr id="11266" name="Picture 2" descr="Picture background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48" y="1303337"/>
            <a:ext cx="4251833" cy="42518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389672" y="5253142"/>
            <a:ext cx="1712680" cy="302029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268" name="Picture 4" descr="Picture background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46" t="5043" r="20554" b="3100"/>
          <a:stretch/>
        </p:blipFill>
        <p:spPr bwMode="auto">
          <a:xfrm>
            <a:off x="6112076" y="1160591"/>
            <a:ext cx="4041649" cy="43945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33997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WordArt 4"/>
          <p:cNvSpPr>
            <a:spLocks noChangeArrowheads="1" noChangeShapeType="1" noTextEdit="1"/>
          </p:cNvSpPr>
          <p:nvPr/>
        </p:nvSpPr>
        <p:spPr bwMode="auto">
          <a:xfrm>
            <a:off x="3481513" y="244327"/>
            <a:ext cx="5168640" cy="637496"/>
          </a:xfrm>
          <a:prstGeom prst="rect">
            <a:avLst/>
          </a:prstGeom>
        </p:spPr>
        <p:txBody>
          <a:bodyPr wrap="none" lIns="78743" tIns="39371" rIns="78743" bIns="39371" numCol="1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defTabSz="787481" fontAlgn="base">
              <a:spcBef>
                <a:spcPct val="0"/>
              </a:spcBef>
              <a:spcAft>
                <a:spcPct val="0"/>
              </a:spcAft>
            </a:pPr>
            <a:r>
              <a:rPr lang="ru-RU" sz="4100" b="1" kern="10">
                <a:ln w="34925">
                  <a:solidFill>
                    <a:srgbClr val="333399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lin ang="5400000" scaled="1"/>
                </a:gradFill>
                <a:latin typeface="Times New Roman"/>
                <a:cs typeface="Times New Roman"/>
              </a:rPr>
              <a:t>Физкультминутка</a:t>
            </a:r>
          </a:p>
        </p:txBody>
      </p:sp>
      <p:pic>
        <p:nvPicPr>
          <p:cNvPr id="46087" name="Picture 12" descr="Картинка 47 из 38959"/>
          <p:cNvPicPr>
            <a:picLocks noChangeAspect="1" noChangeArrowheads="1"/>
          </p:cNvPicPr>
          <p:nvPr/>
        </p:nvPicPr>
        <p:blipFill>
          <a:blip r:embed="rId3" cstate="print">
            <a:lum bright="-10000" contrast="20000"/>
          </a:blip>
          <a:srcRect/>
          <a:stretch>
            <a:fillRect/>
          </a:stretch>
        </p:blipFill>
        <p:spPr bwMode="auto">
          <a:xfrm>
            <a:off x="1722770" y="881823"/>
            <a:ext cx="7854187" cy="57950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Krasivaya_melodiya_-_Relaks_(iPlayer.fm) (1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9768408" y="6237312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9723883"/>
      </p:ext>
    </p:extLst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020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Picture background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29" t="1714" r="3675" b="51020"/>
          <a:stretch/>
        </p:blipFill>
        <p:spPr bwMode="auto">
          <a:xfrm>
            <a:off x="2435290" y="1931437"/>
            <a:ext cx="7295378" cy="4096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972844" y="457200"/>
            <a:ext cx="822027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b="1" dirty="0" smtClean="0">
                <a:solidFill>
                  <a:srgbClr val="7030A0"/>
                </a:solidFill>
              </a:rPr>
              <a:t>Эксперимент </a:t>
            </a:r>
            <a:endParaRPr lang="ru-RU" sz="72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7276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13925" y="668556"/>
            <a:ext cx="10602686" cy="55399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900"/>
              </a:spcAft>
            </a:pPr>
            <a:r>
              <a:rPr lang="ru-RU" sz="4800" dirty="0">
                <a:latin typeface="Times New Roman" panose="02020603050405020304" pitchFamily="18" charset="0"/>
              </a:rPr>
              <a:t> </a:t>
            </a:r>
            <a:r>
              <a:rPr lang="en-US" sz="5400" b="1" dirty="0">
                <a:latin typeface="Times New Roman" panose="02020603050405020304" pitchFamily="18" charset="0"/>
              </a:rPr>
              <a:t>l</a:t>
            </a:r>
            <a:r>
              <a:rPr lang="ru-RU" sz="5400" b="1" baseline="-25000" dirty="0">
                <a:latin typeface="Times New Roman" panose="02020603050405020304" pitchFamily="18" charset="0"/>
              </a:rPr>
              <a:t>0 </a:t>
            </a:r>
            <a:r>
              <a:rPr lang="ru-RU" sz="5400" b="1" dirty="0">
                <a:latin typeface="Times New Roman" panose="02020603050405020304" pitchFamily="18" charset="0"/>
              </a:rPr>
              <a:t>- начальная длина </a:t>
            </a:r>
            <a:r>
              <a:rPr lang="ru-RU" sz="5400" b="1" dirty="0" smtClean="0">
                <a:latin typeface="Times New Roman" panose="02020603050405020304" pitchFamily="18" charset="0"/>
              </a:rPr>
              <a:t>тела</a:t>
            </a:r>
          </a:p>
          <a:p>
            <a:pPr algn="just">
              <a:spcAft>
                <a:spcPts val="900"/>
              </a:spcAft>
            </a:pPr>
            <a:endParaRPr lang="ru-RU" sz="5400" b="1" dirty="0" smtClean="0">
              <a:effectLst/>
            </a:endParaRPr>
          </a:p>
          <a:p>
            <a:pPr algn="just">
              <a:spcAft>
                <a:spcPts val="900"/>
              </a:spcAft>
            </a:pPr>
            <a:r>
              <a:rPr lang="ru-RU" sz="5400" b="1" dirty="0">
                <a:latin typeface="Times New Roman" panose="02020603050405020304" pitchFamily="18" charset="0"/>
              </a:rPr>
              <a:t> </a:t>
            </a:r>
            <a:r>
              <a:rPr lang="en-US" sz="5400" b="1" dirty="0">
                <a:latin typeface="Times New Roman" panose="02020603050405020304" pitchFamily="18" charset="0"/>
              </a:rPr>
              <a:t>l</a:t>
            </a:r>
            <a:r>
              <a:rPr lang="ru-RU" sz="5400" b="1" dirty="0">
                <a:latin typeface="Times New Roman" panose="02020603050405020304" pitchFamily="18" charset="0"/>
              </a:rPr>
              <a:t> - конечная длина </a:t>
            </a:r>
            <a:r>
              <a:rPr lang="ru-RU" sz="5400" b="1" dirty="0" smtClean="0">
                <a:latin typeface="Times New Roman" panose="02020603050405020304" pitchFamily="18" charset="0"/>
              </a:rPr>
              <a:t>тела</a:t>
            </a:r>
          </a:p>
          <a:p>
            <a:pPr algn="just">
              <a:spcAft>
                <a:spcPts val="900"/>
              </a:spcAft>
            </a:pPr>
            <a:endParaRPr lang="ru-RU" sz="5400" b="1" dirty="0" smtClean="0">
              <a:effectLst/>
            </a:endParaRPr>
          </a:p>
          <a:p>
            <a:pPr algn="just">
              <a:spcAft>
                <a:spcPts val="900"/>
              </a:spcAft>
            </a:pPr>
            <a:r>
              <a:rPr lang="ru-RU" sz="54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</a:t>
            </a:r>
            <a:r>
              <a:rPr lang="en-US" sz="5400" b="1" dirty="0">
                <a:latin typeface="Times New Roman" panose="02020603050405020304" pitchFamily="18" charset="0"/>
              </a:rPr>
              <a:t>l</a:t>
            </a:r>
            <a:r>
              <a:rPr lang="ru-RU" sz="5400" b="1" dirty="0">
                <a:latin typeface="Times New Roman" panose="02020603050405020304" pitchFamily="18" charset="0"/>
              </a:rPr>
              <a:t>=</a:t>
            </a:r>
            <a:r>
              <a:rPr lang="en-US" sz="5400" b="1" dirty="0" smtClean="0">
                <a:latin typeface="Times New Roman" panose="02020603050405020304" pitchFamily="18" charset="0"/>
              </a:rPr>
              <a:t>l</a:t>
            </a:r>
            <a:r>
              <a:rPr lang="ru-RU" sz="5400" b="1" dirty="0" smtClean="0">
                <a:latin typeface="Times New Roman" panose="02020603050405020304" pitchFamily="18" charset="0"/>
              </a:rPr>
              <a:t>–</a:t>
            </a:r>
            <a:r>
              <a:rPr lang="en-US" sz="5400" b="1" dirty="0" smtClean="0">
                <a:latin typeface="Times New Roman" panose="02020603050405020304" pitchFamily="18" charset="0"/>
              </a:rPr>
              <a:t>l</a:t>
            </a:r>
            <a:r>
              <a:rPr lang="ru-RU" sz="5400" b="1" baseline="-25000" dirty="0">
                <a:latin typeface="Times New Roman" panose="02020603050405020304" pitchFamily="18" charset="0"/>
              </a:rPr>
              <a:t>0</a:t>
            </a:r>
            <a:r>
              <a:rPr lang="ru-RU" sz="5400" b="1" dirty="0">
                <a:latin typeface="Times New Roman" panose="02020603050405020304" pitchFamily="18" charset="0"/>
              </a:rPr>
              <a:t> –удлинение (деформация) тела   </a:t>
            </a:r>
            <a:r>
              <a:rPr lang="ru-RU" sz="54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</a:t>
            </a:r>
            <a:r>
              <a:rPr lang="en-US" sz="5400" b="1" dirty="0">
                <a:latin typeface="Times New Roman" panose="02020603050405020304" pitchFamily="18" charset="0"/>
              </a:rPr>
              <a:t>l</a:t>
            </a:r>
            <a:r>
              <a:rPr lang="ru-RU" sz="54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</a:t>
            </a:r>
            <a:r>
              <a:rPr lang="ru-RU" sz="5400" b="1" dirty="0">
                <a:latin typeface="Times New Roman" panose="02020603050405020304" pitchFamily="18" charset="0"/>
              </a:rPr>
              <a:t>=м</a:t>
            </a:r>
            <a:endParaRPr lang="ru-RU" sz="5400" b="1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379350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84306223"/>
              </p:ext>
            </p:extLst>
          </p:nvPr>
        </p:nvGraphicFramePr>
        <p:xfrm>
          <a:off x="1884914" y="1254809"/>
          <a:ext cx="7549432" cy="254534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428" name="Уравнение" r:id="rId3" imgW="748975" imgH="241195" progId="Equation.3">
                  <p:embed/>
                </p:oleObj>
              </mc:Choice>
              <mc:Fallback>
                <p:oleObj name="Уравнение" r:id="rId3" imgW="748975" imgH="241195" progId="Equation.3">
                  <p:embed/>
                  <p:pic>
                    <p:nvPicPr>
                      <p:cNvPr id="33815" name="Object 23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84914" y="1254809"/>
                        <a:ext cx="7549432" cy="2545346"/>
                      </a:xfrm>
                      <a:prstGeom prst="rect">
                        <a:avLst/>
                      </a:prstGeom>
                      <a:noFill/>
                      <a:ln w="57150">
                        <a:solidFill>
                          <a:srgbClr val="FF0000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3613942" y="86668"/>
            <a:ext cx="4091376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787385" fontAlgn="base">
              <a:spcBef>
                <a:spcPct val="0"/>
              </a:spcBef>
              <a:spcAft>
                <a:spcPct val="0"/>
              </a:spcAft>
            </a:pPr>
            <a:r>
              <a:rPr lang="ru-RU" sz="6000" b="1" dirty="0">
                <a:solidFill>
                  <a:srgbClr val="000099"/>
                </a:solidFill>
                <a:latin typeface="Times New Roman" pitchFamily="18" charset="0"/>
              </a:rPr>
              <a:t>Закон Гука</a:t>
            </a:r>
          </a:p>
        </p:txBody>
      </p:sp>
      <p:grpSp>
        <p:nvGrpSpPr>
          <p:cNvPr id="4" name="Group 26"/>
          <p:cNvGrpSpPr>
            <a:grpSpLocks/>
          </p:cNvGrpSpPr>
          <p:nvPr/>
        </p:nvGrpSpPr>
        <p:grpSpPr bwMode="auto">
          <a:xfrm>
            <a:off x="610486" y="3800154"/>
            <a:ext cx="11459498" cy="2844863"/>
            <a:chOff x="-80" y="3018"/>
            <a:chExt cx="8547" cy="2026"/>
          </a:xfrm>
        </p:grpSpPr>
        <p:graphicFrame>
          <p:nvGraphicFramePr>
            <p:cNvPr id="5" name="Object 1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227668192"/>
                </p:ext>
              </p:extLst>
            </p:nvPr>
          </p:nvGraphicFramePr>
          <p:xfrm>
            <a:off x="-80" y="3106"/>
            <a:ext cx="1027" cy="9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5429" name="Формула" r:id="rId5" imgW="190335" imgH="177646" progId="Equation.3">
                    <p:embed/>
                  </p:oleObj>
                </mc:Choice>
                <mc:Fallback>
                  <p:oleObj name="Формула" r:id="rId5" imgW="190335" imgH="177646" progId="Equation.3">
                    <p:embed/>
                    <p:pic>
                      <p:nvPicPr>
                        <p:cNvPr id="4100" name="Object 1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-80" y="3106"/>
                          <a:ext cx="1027" cy="950"/>
                        </a:xfrm>
                        <a:prstGeom prst="rect">
                          <a:avLst/>
                        </a:prstGeom>
                        <a:noFill/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6" name="Group 25"/>
            <p:cNvGrpSpPr>
              <a:grpSpLocks/>
            </p:cNvGrpSpPr>
            <p:nvPr/>
          </p:nvGrpSpPr>
          <p:grpSpPr bwMode="auto">
            <a:xfrm>
              <a:off x="68" y="3018"/>
              <a:ext cx="8399" cy="2026"/>
              <a:chOff x="-23" y="2573"/>
              <a:chExt cx="8399" cy="2026"/>
            </a:xfrm>
          </p:grpSpPr>
          <p:graphicFrame>
            <p:nvGraphicFramePr>
              <p:cNvPr id="7" name="Object 10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783790275"/>
                  </p:ext>
                </p:extLst>
              </p:nvPr>
            </p:nvGraphicFramePr>
            <p:xfrm>
              <a:off x="7305" y="3289"/>
              <a:ext cx="1071" cy="131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5430" name="Формула" r:id="rId7" imgW="203112" imgH="393529" progId="Equation.3">
                      <p:embed/>
                    </p:oleObj>
                  </mc:Choice>
                  <mc:Fallback>
                    <p:oleObj name="Формула" r:id="rId7" imgW="203112" imgH="393529" progId="Equation.3">
                      <p:embed/>
                      <p:pic>
                        <p:nvPicPr>
                          <p:cNvPr id="4101" name="Object 10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8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7305" y="3289"/>
                            <a:ext cx="1071" cy="1310"/>
                          </a:xfrm>
                          <a:prstGeom prst="rect">
                            <a:avLst/>
                          </a:prstGeom>
                          <a:noFill/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8" name="Rectangle 13"/>
              <p:cNvSpPr>
                <a:spLocks noChangeArrowheads="1"/>
              </p:cNvSpPr>
              <p:nvPr/>
            </p:nvSpPr>
            <p:spPr bwMode="auto">
              <a:xfrm>
                <a:off x="-23" y="2573"/>
                <a:ext cx="8343" cy="184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pPr defTabSz="787385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ru-RU" sz="66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rPr>
                  <a:t>   </a:t>
                </a:r>
                <a:r>
                  <a:rPr lang="ru-RU" sz="60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rPr>
                  <a:t>    – </a:t>
                </a:r>
                <a:r>
                  <a:rPr lang="ru-RU" sz="6000" dirty="0" smtClean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rPr>
                  <a:t>удлинение (деформация), </a:t>
                </a:r>
                <a:r>
                  <a:rPr lang="ru-RU" sz="6000" dirty="0" smtClean="0">
                    <a:solidFill>
                      <a:srgbClr val="000000"/>
                    </a:solidFill>
                    <a:latin typeface="Times New Roman" pitchFamily="18" charset="0"/>
                  </a:rPr>
                  <a:t>м</a:t>
                </a:r>
                <a:endParaRPr lang="ru-RU" sz="6000" dirty="0">
                  <a:solidFill>
                    <a:srgbClr val="000000"/>
                  </a:solidFill>
                  <a:latin typeface="Times New Roman" pitchFamily="18" charset="0"/>
                </a:endParaRPr>
              </a:p>
              <a:p>
                <a:pPr defTabSz="787385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ru-RU" sz="96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rPr>
                  <a:t>k</a:t>
                </a:r>
                <a:r>
                  <a:rPr lang="ru-RU" sz="60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rPr>
                  <a:t> – коэффициент жесткости</a:t>
                </a:r>
                <a:r>
                  <a:rPr lang="ru-RU" sz="6000" dirty="0">
                    <a:solidFill>
                      <a:srgbClr val="000000"/>
                    </a:solidFill>
                    <a:latin typeface="Times New Roman" pitchFamily="18" charset="0"/>
                  </a:rPr>
                  <a:t>,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2558279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Прямая со стрелкой 14"/>
          <p:cNvCxnSpPr>
            <a:cxnSpLocks noChangeShapeType="1"/>
          </p:cNvCxnSpPr>
          <p:nvPr/>
        </p:nvCxnSpPr>
        <p:spPr bwMode="auto">
          <a:xfrm flipV="1">
            <a:off x="2750799" y="1645695"/>
            <a:ext cx="3953908" cy="4331886"/>
          </a:xfrm>
          <a:prstGeom prst="straightConnector1">
            <a:avLst/>
          </a:prstGeom>
          <a:noFill/>
          <a:ln w="76200" algn="ctr">
            <a:solidFill>
              <a:srgbClr val="FF0000"/>
            </a:solidFill>
            <a:round/>
            <a:headEnd/>
            <a:tailEnd/>
          </a:ln>
          <a:effectLst>
            <a:outerShdw dist="23000" dir="5400000" rotWithShape="0">
              <a:srgbClr val="000000">
                <a:alpha val="34998"/>
              </a:srgbClr>
            </a:outerShdw>
          </a:effectLst>
        </p:spPr>
      </p:cxn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3055151" y="53363"/>
            <a:ext cx="6457112" cy="13760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8728" tIns="39364" rIns="78728" bIns="39364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100" b="1">
                <a:solidFill>
                  <a:srgbClr val="000099"/>
                </a:solidFill>
                <a:latin typeface="Times New Roman" pitchFamily="18" charset="0"/>
              </a:rPr>
              <a:t>График зависимости силы упругости от удлинения</a:t>
            </a:r>
          </a:p>
        </p:txBody>
      </p:sp>
      <p:grpSp>
        <p:nvGrpSpPr>
          <p:cNvPr id="2" name="Group 34"/>
          <p:cNvGrpSpPr>
            <a:grpSpLocks/>
          </p:cNvGrpSpPr>
          <p:nvPr/>
        </p:nvGrpSpPr>
        <p:grpSpPr bwMode="auto">
          <a:xfrm>
            <a:off x="2386114" y="5849802"/>
            <a:ext cx="7966811" cy="845315"/>
            <a:chOff x="643" y="4166"/>
            <a:chExt cx="5942" cy="602"/>
          </a:xfrm>
        </p:grpSpPr>
        <p:sp>
          <p:nvSpPr>
            <p:cNvPr id="3095" name="TextBox 12"/>
            <p:cNvSpPr txBox="1">
              <a:spLocks noChangeArrowheads="1"/>
            </p:cNvSpPr>
            <p:nvPr/>
          </p:nvSpPr>
          <p:spPr bwMode="auto">
            <a:xfrm>
              <a:off x="643" y="4211"/>
              <a:ext cx="270" cy="3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2800">
                  <a:solidFill>
                    <a:srgbClr val="000000"/>
                  </a:solidFill>
                  <a:latin typeface="Times New Roman" pitchFamily="18" charset="0"/>
                </a:rPr>
                <a:t>0</a:t>
              </a:r>
            </a:p>
          </p:txBody>
        </p:sp>
        <p:grpSp>
          <p:nvGrpSpPr>
            <p:cNvPr id="3096" name="Group 32"/>
            <p:cNvGrpSpPr>
              <a:grpSpLocks/>
            </p:cNvGrpSpPr>
            <p:nvPr/>
          </p:nvGrpSpPr>
          <p:grpSpPr bwMode="auto">
            <a:xfrm>
              <a:off x="915" y="4166"/>
              <a:ext cx="5670" cy="602"/>
              <a:chOff x="915" y="4166"/>
              <a:chExt cx="5670" cy="602"/>
            </a:xfrm>
          </p:grpSpPr>
          <p:cxnSp>
            <p:nvCxnSpPr>
              <p:cNvPr id="3097" name="Прямая со стрелкой 7"/>
              <p:cNvCxnSpPr>
                <a:cxnSpLocks noChangeShapeType="1"/>
              </p:cNvCxnSpPr>
              <p:nvPr/>
            </p:nvCxnSpPr>
            <p:spPr bwMode="auto">
              <a:xfrm>
                <a:off x="915" y="4256"/>
                <a:ext cx="5171" cy="0"/>
              </a:xfrm>
              <a:prstGeom prst="straightConnector1">
                <a:avLst/>
              </a:prstGeom>
              <a:noFill/>
              <a:ln w="38100" algn="ctr">
                <a:solidFill>
                  <a:srgbClr val="000000"/>
                </a:solidFill>
                <a:round/>
                <a:headEnd/>
                <a:tailEnd type="arrow" w="med" len="med"/>
              </a:ln>
            </p:spPr>
          </p:cxnSp>
          <p:grpSp>
            <p:nvGrpSpPr>
              <p:cNvPr id="3098" name="Group 27"/>
              <p:cNvGrpSpPr>
                <a:grpSpLocks/>
              </p:cNvGrpSpPr>
              <p:nvPr/>
            </p:nvGrpSpPr>
            <p:grpSpPr bwMode="auto">
              <a:xfrm>
                <a:off x="5678" y="4312"/>
                <a:ext cx="907" cy="456"/>
                <a:chOff x="5678" y="4358"/>
                <a:chExt cx="907" cy="456"/>
              </a:xfrm>
            </p:grpSpPr>
            <p:sp>
              <p:nvSpPr>
                <p:cNvPr id="3102" name="TextBox 9"/>
                <p:cNvSpPr txBox="1">
                  <a:spLocks noChangeArrowheads="1"/>
                </p:cNvSpPr>
                <p:nvPr/>
              </p:nvSpPr>
              <p:spPr bwMode="auto">
                <a:xfrm>
                  <a:off x="6132" y="4436"/>
                  <a:ext cx="453" cy="37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sz="2800">
                      <a:solidFill>
                        <a:srgbClr val="000000"/>
                      </a:solidFill>
                      <a:latin typeface="Times New Roman" pitchFamily="18" charset="0"/>
                    </a:rPr>
                    <a:t>,</a:t>
                  </a:r>
                  <a:r>
                    <a:rPr lang="ru-RU" sz="2800">
                      <a:solidFill>
                        <a:srgbClr val="000000"/>
                      </a:solidFill>
                      <a:latin typeface="Times New Roman" pitchFamily="18" charset="0"/>
                    </a:rPr>
                    <a:t> м</a:t>
                  </a:r>
                  <a:r>
                    <a:rPr lang="en-US" sz="2800">
                      <a:solidFill>
                        <a:srgbClr val="000000"/>
                      </a:solidFill>
                      <a:latin typeface="Times New Roman" pitchFamily="18" charset="0"/>
                    </a:rPr>
                    <a:t> </a:t>
                  </a:r>
                  <a:endParaRPr lang="ru-RU" sz="2800">
                    <a:solidFill>
                      <a:srgbClr val="000000"/>
                    </a:solidFill>
                    <a:latin typeface="Times New Roman" pitchFamily="18" charset="0"/>
                  </a:endParaRPr>
                </a:p>
              </p:txBody>
            </p:sp>
            <p:graphicFrame>
              <p:nvGraphicFramePr>
                <p:cNvPr id="3074" name="Object 10"/>
                <p:cNvGraphicFramePr>
                  <a:graphicFrameLocks noChangeAspect="1"/>
                </p:cNvGraphicFramePr>
                <p:nvPr/>
              </p:nvGraphicFramePr>
              <p:xfrm>
                <a:off x="5678" y="4358"/>
                <a:ext cx="580" cy="443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12308" name="Формула" r:id="rId3" imgW="190335" imgH="177646" progId="Equation.3">
                        <p:embed/>
                      </p:oleObj>
                    </mc:Choice>
                    <mc:Fallback>
                      <p:oleObj name="Формула" r:id="rId3" imgW="190335" imgH="177646" progId="Equation.3">
                        <p:embed/>
                        <p:pic>
                          <p:nvPicPr>
                            <p:cNvPr id="3074" name="Object 10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4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5678" y="4358"/>
                              <a:ext cx="580" cy="443"/>
                            </a:xfrm>
                            <a:prstGeom prst="rect">
                              <a:avLst/>
                            </a:prstGeom>
                            <a:noFill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FFFFFF"/>
                                  </a:solidFill>
                                </a14:hiddenFill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p:grpSp>
          <p:sp>
            <p:nvSpPr>
              <p:cNvPr id="3099" name="Line 13"/>
              <p:cNvSpPr>
                <a:spLocks noChangeShapeType="1"/>
              </p:cNvSpPr>
              <p:nvPr/>
            </p:nvSpPr>
            <p:spPr bwMode="auto">
              <a:xfrm>
                <a:off x="1778" y="4166"/>
                <a:ext cx="0" cy="18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  <p:sp>
            <p:nvSpPr>
              <p:cNvPr id="3100" name="Line 15"/>
              <p:cNvSpPr>
                <a:spLocks noChangeShapeType="1"/>
              </p:cNvSpPr>
              <p:nvPr/>
            </p:nvSpPr>
            <p:spPr bwMode="auto">
              <a:xfrm>
                <a:off x="2685" y="4166"/>
                <a:ext cx="0" cy="18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  <p:sp>
            <p:nvSpPr>
              <p:cNvPr id="3101" name="Line 16"/>
              <p:cNvSpPr>
                <a:spLocks noChangeShapeType="1"/>
              </p:cNvSpPr>
              <p:nvPr/>
            </p:nvSpPr>
            <p:spPr bwMode="auto">
              <a:xfrm>
                <a:off x="3546" y="4166"/>
                <a:ext cx="0" cy="18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</p:grpSp>
      </p:grpSp>
      <p:grpSp>
        <p:nvGrpSpPr>
          <p:cNvPr id="5" name="Group 36"/>
          <p:cNvGrpSpPr>
            <a:grpSpLocks/>
          </p:cNvGrpSpPr>
          <p:nvPr/>
        </p:nvGrpSpPr>
        <p:grpSpPr bwMode="auto">
          <a:xfrm>
            <a:off x="1784108" y="1135981"/>
            <a:ext cx="1090040" cy="4904789"/>
            <a:chOff x="194" y="809"/>
            <a:chExt cx="813" cy="3493"/>
          </a:xfrm>
        </p:grpSpPr>
        <p:sp>
          <p:nvSpPr>
            <p:cNvPr id="3085" name="Line 18"/>
            <p:cNvSpPr>
              <a:spLocks noChangeShapeType="1"/>
            </p:cNvSpPr>
            <p:nvPr/>
          </p:nvSpPr>
          <p:spPr bwMode="auto">
            <a:xfrm>
              <a:off x="780" y="2442"/>
              <a:ext cx="22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3086" name="Line 19"/>
            <p:cNvSpPr>
              <a:spLocks noChangeShapeType="1"/>
            </p:cNvSpPr>
            <p:nvPr/>
          </p:nvSpPr>
          <p:spPr bwMode="auto">
            <a:xfrm>
              <a:off x="780" y="1535"/>
              <a:ext cx="22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grpSp>
          <p:nvGrpSpPr>
            <p:cNvPr id="3087" name="Group 35"/>
            <p:cNvGrpSpPr>
              <a:grpSpLocks/>
            </p:cNvGrpSpPr>
            <p:nvPr/>
          </p:nvGrpSpPr>
          <p:grpSpPr bwMode="auto">
            <a:xfrm>
              <a:off x="194" y="809"/>
              <a:ext cx="813" cy="3493"/>
              <a:chOff x="194" y="809"/>
              <a:chExt cx="813" cy="3493"/>
            </a:xfrm>
          </p:grpSpPr>
          <p:sp>
            <p:nvSpPr>
              <p:cNvPr id="3088" name="Line 17"/>
              <p:cNvSpPr>
                <a:spLocks noChangeShapeType="1"/>
              </p:cNvSpPr>
              <p:nvPr/>
            </p:nvSpPr>
            <p:spPr bwMode="auto">
              <a:xfrm>
                <a:off x="780" y="3349"/>
                <a:ext cx="227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3089" name="Group 33"/>
              <p:cNvGrpSpPr>
                <a:grpSpLocks/>
              </p:cNvGrpSpPr>
              <p:nvPr/>
            </p:nvGrpSpPr>
            <p:grpSpPr bwMode="auto">
              <a:xfrm>
                <a:off x="194" y="809"/>
                <a:ext cx="708" cy="3493"/>
                <a:chOff x="194" y="809"/>
                <a:chExt cx="708" cy="3493"/>
              </a:xfrm>
            </p:grpSpPr>
            <p:sp>
              <p:nvSpPr>
                <p:cNvPr id="3090" name="TextBox 8"/>
                <p:cNvSpPr txBox="1">
                  <a:spLocks noChangeArrowheads="1"/>
                </p:cNvSpPr>
                <p:nvPr/>
              </p:nvSpPr>
              <p:spPr bwMode="auto">
                <a:xfrm>
                  <a:off x="194" y="809"/>
                  <a:ext cx="540" cy="67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sz="2800" b="1">
                      <a:solidFill>
                        <a:srgbClr val="000000"/>
                      </a:solidFill>
                      <a:latin typeface="Times New Roman" pitchFamily="18" charset="0"/>
                    </a:rPr>
                    <a:t>F,H</a:t>
                  </a:r>
                  <a:endParaRPr lang="ru-RU" sz="2800" b="1">
                    <a:solidFill>
                      <a:srgbClr val="000000"/>
                    </a:solidFill>
                    <a:latin typeface="Times New Roman" pitchFamily="18" charset="0"/>
                  </a:endParaRPr>
                </a:p>
              </p:txBody>
            </p:sp>
            <p:cxnSp>
              <p:nvCxnSpPr>
                <p:cNvPr id="3091" name="Прямая со стрелкой 5"/>
                <p:cNvCxnSpPr>
                  <a:cxnSpLocks noChangeShapeType="1"/>
                </p:cNvCxnSpPr>
                <p:nvPr/>
              </p:nvCxnSpPr>
              <p:spPr bwMode="auto">
                <a:xfrm flipH="1" flipV="1">
                  <a:off x="870" y="971"/>
                  <a:ext cx="32" cy="3331"/>
                </a:xfrm>
                <a:prstGeom prst="straightConnector1">
                  <a:avLst/>
                </a:prstGeom>
                <a:noFill/>
                <a:ln w="38100" algn="ctr">
                  <a:solidFill>
                    <a:srgbClr val="000000"/>
                  </a:solidFill>
                  <a:round/>
                  <a:headEnd/>
                  <a:tailEnd type="arrow" w="med" len="med"/>
                </a:ln>
              </p:spPr>
            </p:cxnSp>
            <p:sp>
              <p:nvSpPr>
                <p:cNvPr id="3092" name="TextBox 8"/>
                <p:cNvSpPr txBox="1">
                  <a:spLocks noChangeArrowheads="1"/>
                </p:cNvSpPr>
                <p:nvPr/>
              </p:nvSpPr>
              <p:spPr bwMode="auto">
                <a:xfrm>
                  <a:off x="552" y="1308"/>
                  <a:ext cx="177" cy="37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ru-RU" sz="2800" b="1">
                      <a:solidFill>
                        <a:srgbClr val="000000"/>
                      </a:solidFill>
                      <a:latin typeface="Times New Roman" pitchFamily="18" charset="0"/>
                    </a:rPr>
                    <a:t>3</a:t>
                  </a:r>
                </a:p>
              </p:txBody>
            </p:sp>
            <p:sp>
              <p:nvSpPr>
                <p:cNvPr id="3093" name="TextBox 8"/>
                <p:cNvSpPr txBox="1">
                  <a:spLocks noChangeArrowheads="1"/>
                </p:cNvSpPr>
                <p:nvPr/>
              </p:nvSpPr>
              <p:spPr bwMode="auto">
                <a:xfrm>
                  <a:off x="557" y="2258"/>
                  <a:ext cx="177" cy="37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ru-RU" sz="2800" b="1">
                      <a:solidFill>
                        <a:srgbClr val="000000"/>
                      </a:solidFill>
                      <a:latin typeface="Times New Roman" pitchFamily="18" charset="0"/>
                    </a:rPr>
                    <a:t>2</a:t>
                  </a:r>
                </a:p>
              </p:txBody>
            </p:sp>
            <p:sp>
              <p:nvSpPr>
                <p:cNvPr id="3094" name="TextBox 8"/>
                <p:cNvSpPr txBox="1">
                  <a:spLocks noChangeArrowheads="1"/>
                </p:cNvSpPr>
                <p:nvPr/>
              </p:nvSpPr>
              <p:spPr bwMode="auto">
                <a:xfrm>
                  <a:off x="552" y="3166"/>
                  <a:ext cx="177" cy="37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ru-RU" sz="2800" b="1" dirty="0">
                      <a:solidFill>
                        <a:srgbClr val="000000"/>
                      </a:solidFill>
                      <a:latin typeface="Times New Roman" pitchFamily="18" charset="0"/>
                    </a:rPr>
                    <a:t>1</a:t>
                  </a:r>
                </a:p>
              </p:txBody>
            </p:sp>
          </p:grpSp>
        </p:grpSp>
      </p:grpSp>
      <p:sp>
        <p:nvSpPr>
          <p:cNvPr id="1049" name="Line 25"/>
          <p:cNvSpPr>
            <a:spLocks noChangeShapeType="1"/>
          </p:cNvSpPr>
          <p:nvPr/>
        </p:nvSpPr>
        <p:spPr bwMode="auto">
          <a:xfrm flipV="1">
            <a:off x="3906535" y="4702589"/>
            <a:ext cx="0" cy="133818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lIns="78728" tIns="39364" rIns="78728" bIns="39364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50" name="Line 26"/>
          <p:cNvSpPr>
            <a:spLocks noChangeShapeType="1"/>
          </p:cNvSpPr>
          <p:nvPr/>
        </p:nvSpPr>
        <p:spPr bwMode="auto">
          <a:xfrm flipV="1">
            <a:off x="5122606" y="3429005"/>
            <a:ext cx="0" cy="2611769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lIns="78728" tIns="39364" rIns="78728" bIns="39364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52" name="Line 28"/>
          <p:cNvSpPr>
            <a:spLocks noChangeShapeType="1"/>
          </p:cNvSpPr>
          <p:nvPr/>
        </p:nvSpPr>
        <p:spPr bwMode="auto">
          <a:xfrm>
            <a:off x="2690464" y="2155412"/>
            <a:ext cx="3527546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lIns="78728" tIns="39364" rIns="78728" bIns="39364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53" name="Line 29"/>
          <p:cNvSpPr>
            <a:spLocks noChangeShapeType="1"/>
          </p:cNvSpPr>
          <p:nvPr/>
        </p:nvSpPr>
        <p:spPr bwMode="auto">
          <a:xfrm flipV="1">
            <a:off x="6278344" y="2155417"/>
            <a:ext cx="0" cy="3885357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lIns="78728" tIns="39364" rIns="78728" bIns="39364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54" name="Line 30"/>
          <p:cNvSpPr>
            <a:spLocks noChangeShapeType="1"/>
          </p:cNvSpPr>
          <p:nvPr/>
        </p:nvSpPr>
        <p:spPr bwMode="auto">
          <a:xfrm>
            <a:off x="2690469" y="3429000"/>
            <a:ext cx="2432143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lIns="78728" tIns="39364" rIns="78728" bIns="39364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55" name="Line 31"/>
          <p:cNvSpPr>
            <a:spLocks noChangeShapeType="1"/>
          </p:cNvSpPr>
          <p:nvPr/>
        </p:nvSpPr>
        <p:spPr bwMode="auto">
          <a:xfrm>
            <a:off x="2750804" y="4702589"/>
            <a:ext cx="1155737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lIns="78728" tIns="39364" rIns="78728" bIns="39364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518875" y="6164337"/>
            <a:ext cx="712018" cy="369316"/>
          </a:xfrm>
          <a:prstGeom prst="rect">
            <a:avLst/>
          </a:prstGeom>
        </p:spPr>
        <p:txBody>
          <a:bodyPr wrap="none" lIns="91422" tIns="45712" rIns="91422" bIns="45712">
            <a:spAutoFit/>
          </a:bodyPr>
          <a:lstStyle/>
          <a:p>
            <a:r>
              <a:rPr lang="en-US" b="1" dirty="0"/>
              <a:t>0,025</a:t>
            </a:r>
            <a:endParaRPr lang="ru-RU" b="1" dirty="0"/>
          </a:p>
        </p:txBody>
      </p:sp>
      <p:sp>
        <p:nvSpPr>
          <p:cNvPr id="33" name="Прямоугольник 32"/>
          <p:cNvSpPr/>
          <p:nvPr/>
        </p:nvSpPr>
        <p:spPr>
          <a:xfrm>
            <a:off x="4727755" y="6178377"/>
            <a:ext cx="594998" cy="369316"/>
          </a:xfrm>
          <a:prstGeom prst="rect">
            <a:avLst/>
          </a:prstGeom>
        </p:spPr>
        <p:txBody>
          <a:bodyPr wrap="none" lIns="91422" tIns="45712" rIns="91422" bIns="45712">
            <a:spAutoFit/>
          </a:bodyPr>
          <a:lstStyle/>
          <a:p>
            <a:r>
              <a:rPr lang="en-US" b="1" dirty="0"/>
              <a:t>0,05</a:t>
            </a:r>
            <a:endParaRPr lang="ru-RU" b="1" dirty="0"/>
          </a:p>
        </p:txBody>
      </p:sp>
      <p:sp>
        <p:nvSpPr>
          <p:cNvPr id="34" name="Прямоугольник 33"/>
          <p:cNvSpPr/>
          <p:nvPr/>
        </p:nvSpPr>
        <p:spPr>
          <a:xfrm>
            <a:off x="5974271" y="6178377"/>
            <a:ext cx="712018" cy="369316"/>
          </a:xfrm>
          <a:prstGeom prst="rect">
            <a:avLst/>
          </a:prstGeom>
        </p:spPr>
        <p:txBody>
          <a:bodyPr wrap="none" lIns="91422" tIns="45712" rIns="91422" bIns="45712">
            <a:spAutoFit/>
          </a:bodyPr>
          <a:lstStyle/>
          <a:p>
            <a:r>
              <a:rPr lang="en-US" b="1" dirty="0"/>
              <a:t>0,075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42508147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68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180"/>
                            </p:stCondLst>
                            <p:childTnLst>
                              <p:par>
                                <p:cTn id="1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680"/>
                            </p:stCondLst>
                            <p:childTnLst>
                              <p:par>
                                <p:cTn id="19" presetID="22" presetClass="entr" presetSubtype="4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0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180"/>
                            </p:stCondLst>
                            <p:childTnLst>
                              <p:par>
                                <p:cTn id="26" presetID="22" presetClass="entr" presetSubtype="4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68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7180"/>
                            </p:stCondLst>
                            <p:childTnLst>
                              <p:par>
                                <p:cTn id="40" presetID="22" presetClass="entr" presetSubtype="4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9" grpId="0" animBg="1"/>
      <p:bldP spid="1050" grpId="0" animBg="1"/>
      <p:bldP spid="1052" grpId="0" animBg="1"/>
      <p:bldP spid="1053" grpId="0" animBg="1"/>
      <p:bldP spid="1054" grpId="0" animBg="1"/>
      <p:bldP spid="1055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7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5276407" y="337924"/>
            <a:ext cx="6459482" cy="4525963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4400" b="1" dirty="0">
                <a:solidFill>
                  <a:srgbClr val="FF0000"/>
                </a:solidFill>
              </a:rPr>
              <a:t>Роберт Гук,</a:t>
            </a:r>
            <a:r>
              <a:rPr lang="ru-RU" sz="4400" b="1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4400" b="1" dirty="0"/>
              <a:t>один из самых разносторонне одаренных людей своего </a:t>
            </a:r>
            <a:r>
              <a:rPr lang="ru-RU" sz="4400" b="1" dirty="0" smtClean="0"/>
              <a:t>времени</a:t>
            </a:r>
            <a:endParaRPr lang="ru-RU" sz="4400" b="1" dirty="0"/>
          </a:p>
        </p:txBody>
      </p:sp>
      <p:pic>
        <p:nvPicPr>
          <p:cNvPr id="8" name="Рисунок 7" descr="post-3616-115936136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3658" y="337924"/>
            <a:ext cx="4280829" cy="5393844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5276407" y="2748014"/>
            <a:ext cx="6096000" cy="255454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4000" b="1" dirty="0"/>
              <a:t>Естествоиспытатель</a:t>
            </a:r>
          </a:p>
          <a:p>
            <a:r>
              <a:rPr lang="ru-RU" sz="4000" b="1" dirty="0"/>
              <a:t>Разносторонний учёный </a:t>
            </a:r>
          </a:p>
          <a:p>
            <a:r>
              <a:rPr lang="ru-RU" sz="4000" b="1" dirty="0" smtClean="0"/>
              <a:t>Архитектор</a:t>
            </a:r>
          </a:p>
          <a:p>
            <a:r>
              <a:rPr lang="ru-RU" sz="4000" b="1" dirty="0" smtClean="0"/>
              <a:t>Художник  </a:t>
            </a:r>
            <a:endParaRPr lang="ru-RU" sz="40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10668" y="5759811"/>
            <a:ext cx="4086808" cy="64381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1635 – 1703 </a:t>
            </a:r>
            <a:r>
              <a:rPr lang="ru-RU" sz="4000" b="1" dirty="0" err="1" smtClean="0">
                <a:solidFill>
                  <a:schemeClr val="tx1"/>
                </a:solidFill>
              </a:rPr>
              <a:t>гг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179395" y="5302559"/>
            <a:ext cx="6782449" cy="11541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lnSpc>
                <a:spcPct val="115000"/>
              </a:lnSpc>
              <a:spcAft>
                <a:spcPts val="0"/>
              </a:spcAft>
              <a:buSzPts val="1000"/>
              <a:tabLst>
                <a:tab pos="457200" algn="l"/>
              </a:tabLst>
            </a:pPr>
            <a:r>
              <a:rPr lang="ru-RU" sz="2000" b="1" dirty="0">
                <a:solidFill>
                  <a:srgbClr val="2A2A2C"/>
                </a:solidFill>
                <a:latin typeface="Segoe UI" panose="020B05020402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1935 – Международный астрономический союз присвоил имя Роберта Гука кратеру на видимой стороне Луны.</a:t>
            </a:r>
          </a:p>
        </p:txBody>
      </p:sp>
    </p:spTree>
    <p:extLst>
      <p:ext uri="{BB962C8B-B14F-4D97-AF65-F5344CB8AC3E}">
        <p14:creationId xmlns:p14="http://schemas.microsoft.com/office/powerpoint/2010/main" val="5837105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12711" y="339092"/>
            <a:ext cx="11097208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4000" b="1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Задача.</a:t>
            </a:r>
            <a:r>
              <a:rPr lang="ru-RU" sz="40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Пружина </a:t>
            </a:r>
            <a:r>
              <a:rPr lang="ru-RU" sz="4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имеет жесткость 100Н/м. Под действием некоторой силы она удлинилась на 10см. Определите возникшую силу упругости.</a:t>
            </a:r>
            <a:endParaRPr lang="ru-RU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71331" y="2680549"/>
            <a:ext cx="20713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Дано: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12711" y="4929674"/>
            <a:ext cx="20713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Найти: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747796" y="2683212"/>
            <a:ext cx="20713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С.И.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33796" y="2680549"/>
            <a:ext cx="25690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Решение: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12711" y="3513901"/>
            <a:ext cx="274630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 = 100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Н/м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12710" y="4221788"/>
            <a:ext cx="274630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l= 10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см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Равнобедренный треугольник 9"/>
          <p:cNvSpPr/>
          <p:nvPr/>
        </p:nvSpPr>
        <p:spPr>
          <a:xfrm>
            <a:off x="895740" y="4432041"/>
            <a:ext cx="223934" cy="284054"/>
          </a:xfrm>
          <a:prstGeom prst="triangle">
            <a:avLst/>
          </a:prstGeom>
          <a:ln w="381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3536302" y="2752531"/>
            <a:ext cx="46653" cy="3390995"/>
          </a:xfrm>
          <a:prstGeom prst="line">
            <a:avLst/>
          </a:prstGeom>
          <a:ln w="762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flipV="1">
            <a:off x="318796" y="4926348"/>
            <a:ext cx="3133531" cy="3326"/>
          </a:xfrm>
          <a:prstGeom prst="line">
            <a:avLst/>
          </a:prstGeom>
          <a:ln w="762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5128727" y="2752531"/>
            <a:ext cx="46653" cy="3390995"/>
          </a:xfrm>
          <a:prstGeom prst="line">
            <a:avLst/>
          </a:prstGeom>
          <a:ln w="762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3772678" y="4218462"/>
            <a:ext cx="140270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0,1м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0" name="Object 2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82350808"/>
              </p:ext>
            </p:extLst>
          </p:nvPr>
        </p:nvGraphicFramePr>
        <p:xfrm>
          <a:off x="5819192" y="3310935"/>
          <a:ext cx="3530081" cy="12101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42" name="Уравнение" r:id="rId3" imgW="736560" imgH="241200" progId="Equation.3">
                  <p:embed/>
                </p:oleObj>
              </mc:Choice>
              <mc:Fallback>
                <p:oleObj name="Уравнение" r:id="rId3" imgW="736560" imgH="241200" progId="Equation.3">
                  <p:embed/>
                  <p:pic>
                    <p:nvPicPr>
                      <p:cNvPr id="2" name="Object 23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19192" y="3310935"/>
                        <a:ext cx="3530081" cy="1210162"/>
                      </a:xfrm>
                      <a:prstGeom prst="rect">
                        <a:avLst/>
                      </a:prstGeom>
                      <a:noFill/>
                      <a:ln w="57150">
                        <a:solidFill>
                          <a:schemeClr val="bg1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2" name="Группа 21"/>
          <p:cNvGrpSpPr/>
          <p:nvPr/>
        </p:nvGrpSpPr>
        <p:grpSpPr>
          <a:xfrm>
            <a:off x="870858" y="5511123"/>
            <a:ext cx="2223796" cy="801680"/>
            <a:chOff x="797767" y="5634234"/>
            <a:chExt cx="2223796" cy="801680"/>
          </a:xfrm>
        </p:grpSpPr>
        <p:sp>
          <p:nvSpPr>
            <p:cNvPr id="23" name="TextBox 22"/>
            <p:cNvSpPr txBox="1"/>
            <p:nvPr/>
          </p:nvSpPr>
          <p:spPr>
            <a:xfrm>
              <a:off x="797767" y="5634234"/>
              <a:ext cx="2223796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F</a:t>
              </a:r>
              <a:r>
                <a:rPr lang="ru-RU" sz="4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       -?</a:t>
              </a:r>
              <a:endParaRPr lang="ru-RU" sz="4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1119674" y="5851139"/>
              <a:ext cx="125963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упр.</a:t>
              </a:r>
              <a:endParaRPr lang="ru-RU" sz="3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7" name="Группа 26"/>
          <p:cNvGrpSpPr/>
          <p:nvPr/>
        </p:nvGrpSpPr>
        <p:grpSpPr>
          <a:xfrm>
            <a:off x="5365103" y="4693374"/>
            <a:ext cx="6260839" cy="801646"/>
            <a:chOff x="5365103" y="4709477"/>
            <a:chExt cx="6260839" cy="801646"/>
          </a:xfrm>
        </p:grpSpPr>
        <p:grpSp>
          <p:nvGrpSpPr>
            <p:cNvPr id="21" name="Группа 20"/>
            <p:cNvGrpSpPr/>
            <p:nvPr/>
          </p:nvGrpSpPr>
          <p:grpSpPr>
            <a:xfrm>
              <a:off x="5365103" y="4709477"/>
              <a:ext cx="6260839" cy="801646"/>
              <a:chOff x="797767" y="5634234"/>
              <a:chExt cx="2223796" cy="801646"/>
            </a:xfrm>
          </p:grpSpPr>
          <p:sp>
            <p:nvSpPr>
              <p:cNvPr id="11" name="TextBox 10"/>
              <p:cNvSpPr txBox="1"/>
              <p:nvPr/>
            </p:nvSpPr>
            <p:spPr>
              <a:xfrm>
                <a:off x="797767" y="5634234"/>
                <a:ext cx="2223796" cy="7694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4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</a:t>
                </a:r>
                <a:r>
                  <a:rPr lang="ru-RU" sz="4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= </a:t>
                </a:r>
                <a:r>
                  <a:rPr lang="ru-RU" sz="440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100Н/м   </a:t>
                </a:r>
                <a:r>
                  <a:rPr lang="ru-RU" sz="440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0,1м </a:t>
                </a:r>
                <a:r>
                  <a:rPr lang="ru-RU" sz="4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</a:t>
                </a:r>
                <a:endParaRPr lang="ru-RU" sz="4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919260" y="5851105"/>
                <a:ext cx="1259632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3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упр.</a:t>
                </a:r>
                <a:endParaRPr lang="ru-RU" sz="3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25" name="Овал 24"/>
            <p:cNvSpPr/>
            <p:nvPr/>
          </p:nvSpPr>
          <p:spPr>
            <a:xfrm>
              <a:off x="8804074" y="5054030"/>
              <a:ext cx="160176" cy="149074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sp>
        <p:nvSpPr>
          <p:cNvPr id="26" name="TextBox 25"/>
          <p:cNvSpPr txBox="1"/>
          <p:nvPr/>
        </p:nvSpPr>
        <p:spPr>
          <a:xfrm>
            <a:off x="10838739" y="4725579"/>
            <a:ext cx="131561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10Н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483711" y="5958860"/>
            <a:ext cx="311911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Ответ: 10Н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71021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9" grpId="0"/>
      <p:bldP spid="10" grpId="0" animBg="1"/>
      <p:bldP spid="19" grpId="0"/>
      <p:bldP spid="26" grpId="0"/>
      <p:bldP spid="28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5350" y="285044"/>
            <a:ext cx="10877550" cy="4786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44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60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Вставь пропущенные слова:</a:t>
            </a:r>
            <a:endParaRPr lang="ru-RU" sz="5400" b="1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6600" b="1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Название:</a:t>
            </a:r>
            <a:endParaRPr lang="ru-RU" sz="6000" dirty="0" smtClean="0">
              <a:solidFill>
                <a:srgbClr val="7030A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6600" b="1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Определение:</a:t>
            </a:r>
            <a:endParaRPr lang="ru-RU" sz="6000" dirty="0" smtClean="0">
              <a:solidFill>
                <a:srgbClr val="7030A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ru-RU" sz="6600" b="1" dirty="0" smtClean="0">
              <a:solidFill>
                <a:srgbClr val="7030A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238750" y="1754933"/>
            <a:ext cx="596265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</a:rPr>
              <a:t>Сила упругости</a:t>
            </a:r>
            <a:endParaRPr lang="ru-RU" sz="5400" b="1" dirty="0">
              <a:solidFill>
                <a:srgbClr val="FF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14375" y="3850646"/>
            <a:ext cx="1087755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ru-RU" sz="4800" b="1" dirty="0"/>
              <a:t>сила, возникающая при деформации тела,  стремящаяся вернуть тело в </a:t>
            </a:r>
            <a:r>
              <a:rPr lang="ru-RU" sz="4800" b="1" dirty="0" smtClean="0"/>
              <a:t>первоначальное состояние</a:t>
            </a:r>
            <a:endParaRPr lang="ru-RU" sz="60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7962899" y="4000500"/>
            <a:ext cx="3629025" cy="714375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6991347" y="4714875"/>
            <a:ext cx="2257427" cy="714375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714375" y="5529491"/>
            <a:ext cx="4524375" cy="714375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0521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 animBg="1"/>
      <p:bldP spid="6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" name="Таблица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030037546"/>
                  </p:ext>
                </p:extLst>
              </p:nvPr>
            </p:nvGraphicFramePr>
            <p:xfrm>
              <a:off x="964980" y="1442871"/>
              <a:ext cx="10506184" cy="5144516"/>
            </p:xfrm>
            <a:graphic>
              <a:graphicData uri="http://schemas.openxmlformats.org/drawingml/2006/table">
                <a:tbl>
                  <a:tblPr firstRow="1" firstCol="1" bandRow="1">
                    <a:tableStyleId>{5940675A-B579-460E-94D1-54222C63F5DA}</a:tableStyleId>
                  </a:tblPr>
                  <a:tblGrid>
                    <a:gridCol w="3422047">
                      <a:extLst>
                        <a:ext uri="{9D8B030D-6E8A-4147-A177-3AD203B41FA5}">
                          <a16:colId xmlns:a16="http://schemas.microsoft.com/office/drawing/2014/main" val="2729175798"/>
                        </a:ext>
                      </a:extLst>
                    </a:gridCol>
                    <a:gridCol w="3338639">
                      <a:extLst>
                        <a:ext uri="{9D8B030D-6E8A-4147-A177-3AD203B41FA5}">
                          <a16:colId xmlns:a16="http://schemas.microsoft.com/office/drawing/2014/main" val="109007842"/>
                        </a:ext>
                      </a:extLst>
                    </a:gridCol>
                    <a:gridCol w="3745498">
                      <a:extLst>
                        <a:ext uri="{9D8B030D-6E8A-4147-A177-3AD203B41FA5}">
                          <a16:colId xmlns:a16="http://schemas.microsoft.com/office/drawing/2014/main" val="533559425"/>
                        </a:ext>
                      </a:extLst>
                    </a:gridCol>
                  </a:tblGrid>
                  <a:tr h="1155383">
                    <a:tc>
                      <a:txBody>
                        <a:bodyPr/>
                        <a:lstStyle/>
                        <a:p>
                          <a:pPr marL="0" algn="ctr" defTabSz="914400" rtl="0" eaLnBrk="1" latinLnBrk="0" hangingPunct="1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4000" b="1" kern="1200" dirty="0">
                              <a:solidFill>
                                <a:srgbClr val="7030A0"/>
                              </a:solidFill>
                              <a:effectLst/>
                            </a:rPr>
                            <a:t>Название величины</a:t>
                          </a:r>
                          <a:endParaRPr lang="ru-RU" sz="4000" b="1" kern="1200" dirty="0">
                            <a:solidFill>
                              <a:srgbClr val="7030A0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latinLnBrk="0" hangingPunct="1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4000" b="1" kern="1200" dirty="0">
                              <a:solidFill>
                                <a:srgbClr val="7030A0"/>
                              </a:solidFill>
                              <a:effectLst/>
                            </a:rPr>
                            <a:t>Формула</a:t>
                          </a:r>
                          <a:endParaRPr lang="ru-RU" sz="4000" b="1" kern="1200" dirty="0">
                            <a:solidFill>
                              <a:srgbClr val="7030A0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latinLnBrk="0" hangingPunct="1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4000" b="1" kern="1200" dirty="0">
                              <a:solidFill>
                                <a:srgbClr val="7030A0"/>
                              </a:solidFill>
                              <a:effectLst/>
                            </a:rPr>
                            <a:t>Единица измерения</a:t>
                          </a:r>
                          <a:endParaRPr lang="ru-RU" sz="4000" b="1" kern="1200" dirty="0">
                            <a:solidFill>
                              <a:srgbClr val="7030A0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1041475318"/>
                      </a:ext>
                    </a:extLst>
                  </a:tr>
                  <a:tr h="1387197">
                    <a:tc>
                      <a:txBody>
                        <a:bodyPr/>
                        <a:lstStyle/>
                        <a:p>
                          <a:pPr marL="0" algn="l" defTabSz="914400" rtl="0" eaLnBrk="1" latinLnBrk="0" hangingPunct="1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4000" kern="1200" dirty="0">
                              <a:effectLst/>
                            </a:rPr>
                            <a:t>А. Сила тяжести</a:t>
                          </a:r>
                          <a:endParaRPr lang="ru-RU" sz="4000" b="1" kern="1200" dirty="0">
                            <a:solidFill>
                              <a:srgbClr val="7030A0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algn="l" defTabSz="914400" rtl="0" eaLnBrk="1" latinLnBrk="0" hangingPunct="1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4000" kern="1200" dirty="0">
                              <a:effectLst/>
                            </a:rPr>
                            <a:t>1. </a:t>
                          </a:r>
                          <a:r>
                            <a:rPr lang="en-US" sz="4000" kern="1200" dirty="0">
                              <a:effectLst/>
                            </a:rPr>
                            <a:t>m</a:t>
                          </a:r>
                          <a:r>
                            <a:rPr lang="ru-RU" sz="4000" kern="1200" dirty="0">
                              <a:effectLst/>
                            </a:rPr>
                            <a:t> = </a:t>
                          </a:r>
                          <a:r>
                            <a:rPr lang="en-US" sz="4000" kern="1200" dirty="0" err="1">
                              <a:effectLst/>
                            </a:rPr>
                            <a:t>ρV</a:t>
                          </a:r>
                          <a:r>
                            <a:rPr lang="en-US" sz="4000" kern="1200" dirty="0">
                              <a:effectLst/>
                            </a:rPr>
                            <a:t> </a:t>
                          </a:r>
                          <a:endParaRPr lang="ru-RU" sz="4000" b="1" kern="1200" dirty="0">
                            <a:solidFill>
                              <a:srgbClr val="7030A0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algn="l" defTabSz="914400" rtl="0" eaLnBrk="1" latinLnBrk="0" hangingPunct="1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4000" kern="1200">
                              <a:effectLst/>
                            </a:rPr>
                            <a:t>1. кг</a:t>
                          </a:r>
                          <a:endParaRPr lang="ru-RU" sz="4000" b="1" kern="1200">
                            <a:solidFill>
                              <a:srgbClr val="7030A0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3629913743"/>
                      </a:ext>
                    </a:extLst>
                  </a:tr>
                  <a:tr h="595189">
                    <a:tc>
                      <a:txBody>
                        <a:bodyPr/>
                        <a:lstStyle/>
                        <a:p>
                          <a:pPr marL="0" algn="l" defTabSz="914400" rtl="0" eaLnBrk="1" latinLnBrk="0" hangingPunct="1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4000" kern="1200">
                              <a:effectLst/>
                            </a:rPr>
                            <a:t>Б. Плотность вещества</a:t>
                          </a:r>
                          <a:endParaRPr lang="ru-RU" sz="4000" b="1" kern="1200">
                            <a:solidFill>
                              <a:srgbClr val="7030A0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algn="l" defTabSz="914400" rtl="0" eaLnBrk="1" latinLnBrk="0" hangingPunct="1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4000" kern="1200" dirty="0">
                              <a:effectLst/>
                            </a:rPr>
                            <a:t>2. </a:t>
                          </a:r>
                          <a14:m>
                            <m:oMath xmlns:m="http://schemas.openxmlformats.org/officeDocument/2006/math">
                              <m:acc>
                                <m:accPr>
                                  <m:chr m:val="⃗"/>
                                  <m:ctrlPr>
                                    <a:rPr lang="ru-RU" sz="4000" i="1" kern="1200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sSub>
                                    <m:sSubPr>
                                      <m:ctrlPr>
                                        <a:rPr lang="ru-RU" sz="4000" i="1" kern="1200">
                                          <a:effectLst/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4000" kern="1200">
                                          <a:effectLst/>
                                          <a:latin typeface="Cambria Math" panose="02040503050406030204" pitchFamily="18" charset="0"/>
                                        </a:rPr>
                                        <m:t>𝐹</m:t>
                                      </m:r>
                                    </m:e>
                                    <m:sub>
                                      <m:r>
                                        <a:rPr lang="ru-RU" sz="4000" kern="1200">
                                          <a:effectLst/>
                                          <a:latin typeface="Cambria Math" panose="02040503050406030204" pitchFamily="18" charset="0"/>
                                        </a:rPr>
                                        <m:t>т</m:t>
                                      </m:r>
                                    </m:sub>
                                  </m:sSub>
                                </m:e>
                              </m:acc>
                              <m:r>
                                <a:rPr lang="ru-RU" sz="4000" kern="1200">
                                  <a:effectLst/>
                                  <a:latin typeface="Cambria Math" panose="02040503050406030204" pitchFamily="18" charset="0"/>
                                </a:rPr>
                                <m:t>=</m:t>
                              </m:r>
                              <m:r>
                                <a:rPr lang="en-US" sz="4000" kern="1200">
                                  <a:effectLst/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  <m:acc>
                                <m:accPr>
                                  <m:chr m:val="⃗"/>
                                  <m:ctrlPr>
                                    <a:rPr lang="ru-RU" sz="4000" i="1" kern="1200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4000" kern="1200">
                                      <a:effectLst/>
                                      <a:latin typeface="Cambria Math" panose="02040503050406030204" pitchFamily="18" charset="0"/>
                                    </a:rPr>
                                    <m:t>𝑔</m:t>
                                  </m:r>
                                </m:e>
                              </m:acc>
                            </m:oMath>
                          </a14:m>
                          <a:endParaRPr lang="ru-RU" sz="4000" b="1" kern="1200" dirty="0">
                            <a:solidFill>
                              <a:srgbClr val="7030A0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algn="l" defTabSz="914400" rtl="0" eaLnBrk="1" latinLnBrk="0" hangingPunct="1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4000" kern="1200" dirty="0">
                              <a:effectLst/>
                            </a:rPr>
                            <a:t>2. Н</a:t>
                          </a:r>
                          <a:endParaRPr lang="ru-RU" sz="4000" b="1" kern="1200" dirty="0">
                            <a:solidFill>
                              <a:srgbClr val="7030A0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3744134"/>
                      </a:ext>
                    </a:extLst>
                  </a:tr>
                  <a:tr h="646211">
                    <a:tc>
                      <a:txBody>
                        <a:bodyPr/>
                        <a:lstStyle/>
                        <a:p>
                          <a:pPr marL="0" algn="l" defTabSz="914400" rtl="0" eaLnBrk="1" latinLnBrk="0" hangingPunct="1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4000" kern="1200">
                              <a:effectLst/>
                            </a:rPr>
                            <a:t>В. Масса тела</a:t>
                          </a:r>
                          <a:endParaRPr lang="ru-RU" sz="4000" b="1" kern="1200">
                            <a:solidFill>
                              <a:srgbClr val="7030A0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algn="l" defTabSz="914400" rtl="0" eaLnBrk="1" latinLnBrk="0" hangingPunct="1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4000" kern="1200">
                              <a:effectLst/>
                            </a:rPr>
                            <a:t>3. ρ =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ru-RU" sz="4000" i="1" kern="1200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4000" kern="1200">
                                      <a:effectLst/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</m:num>
                                <m:den>
                                  <m:r>
                                    <a:rPr lang="en-US" sz="4000" kern="1200">
                                      <a:effectLst/>
                                      <a:latin typeface="Cambria Math" panose="02040503050406030204" pitchFamily="18" charset="0"/>
                                    </a:rPr>
                                    <m:t>𝑉</m:t>
                                  </m:r>
                                </m:den>
                              </m:f>
                            </m:oMath>
                          </a14:m>
                          <a:endParaRPr lang="ru-RU" sz="4000" b="1" kern="1200">
                            <a:solidFill>
                              <a:srgbClr val="7030A0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algn="l" defTabSz="914400" rtl="0" eaLnBrk="1" latinLnBrk="0" hangingPunct="1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4000" kern="1200" dirty="0">
                              <a:effectLst/>
                            </a:rPr>
                            <a:t>3.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ru-RU" sz="4000" i="1" kern="1200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ru-RU" sz="4000" kern="1200">
                                      <a:effectLst/>
                                      <a:latin typeface="Cambria Math" panose="02040503050406030204" pitchFamily="18" charset="0"/>
                                    </a:rPr>
                                    <m:t>кг</m:t>
                                  </m:r>
                                </m:num>
                                <m:den>
                                  <m:sSup>
                                    <m:sSupPr>
                                      <m:ctrlPr>
                                        <a:rPr lang="ru-RU" sz="4000" i="1" kern="1200">
                                          <a:effectLst/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ru-RU" sz="4000" kern="1200">
                                          <a:effectLst/>
                                          <a:latin typeface="Cambria Math" panose="02040503050406030204" pitchFamily="18" charset="0"/>
                                        </a:rPr>
                                        <m:t>м</m:t>
                                      </m:r>
                                    </m:e>
                                    <m:sup>
                                      <m:r>
                                        <a:rPr lang="ru-RU" sz="4000" kern="1200">
                                          <a:effectLst/>
                                          <a:latin typeface="Cambria Math" panose="02040503050406030204" pitchFamily="18" charset="0"/>
                                        </a:rPr>
                                        <m:t>3</m:t>
                                      </m:r>
                                    </m:sup>
                                  </m:sSup>
                                </m:den>
                              </m:f>
                            </m:oMath>
                          </a14:m>
                          <a:endParaRPr lang="ru-RU" sz="4000" b="1" kern="1200" dirty="0">
                            <a:solidFill>
                              <a:srgbClr val="7030A0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4216818337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2" name="Таблица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030037546"/>
                  </p:ext>
                </p:extLst>
              </p:nvPr>
            </p:nvGraphicFramePr>
            <p:xfrm>
              <a:off x="964980" y="1442871"/>
              <a:ext cx="10506184" cy="5036796"/>
            </p:xfrm>
            <a:graphic>
              <a:graphicData uri="http://schemas.openxmlformats.org/drawingml/2006/table">
                <a:tbl>
                  <a:tblPr firstRow="1" firstCol="1" bandRow="1">
                    <a:tableStyleId>{5940675A-B579-460E-94D1-54222C63F5DA}</a:tableStyleId>
                  </a:tblPr>
                  <a:tblGrid>
                    <a:gridCol w="3422047">
                      <a:extLst>
                        <a:ext uri="{9D8B030D-6E8A-4147-A177-3AD203B41FA5}">
                          <a16:colId xmlns:a16="http://schemas.microsoft.com/office/drawing/2014/main" val="2729175798"/>
                        </a:ext>
                      </a:extLst>
                    </a:gridCol>
                    <a:gridCol w="3338639">
                      <a:extLst>
                        <a:ext uri="{9D8B030D-6E8A-4147-A177-3AD203B41FA5}">
                          <a16:colId xmlns:a16="http://schemas.microsoft.com/office/drawing/2014/main" val="109007842"/>
                        </a:ext>
                      </a:extLst>
                    </a:gridCol>
                    <a:gridCol w="3745498">
                      <a:extLst>
                        <a:ext uri="{9D8B030D-6E8A-4147-A177-3AD203B41FA5}">
                          <a16:colId xmlns:a16="http://schemas.microsoft.com/office/drawing/2014/main" val="533559425"/>
                        </a:ext>
                      </a:extLst>
                    </a:gridCol>
                  </a:tblGrid>
                  <a:tr h="1360932">
                    <a:tc>
                      <a:txBody>
                        <a:bodyPr/>
                        <a:lstStyle/>
                        <a:p>
                          <a:pPr marL="0" algn="ctr" defTabSz="914400" rtl="0" eaLnBrk="1" latinLnBrk="0" hangingPunct="1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4000" b="1" kern="1200" dirty="0">
                              <a:solidFill>
                                <a:srgbClr val="7030A0"/>
                              </a:solidFill>
                              <a:effectLst/>
                            </a:rPr>
                            <a:t>Название величины</a:t>
                          </a:r>
                          <a:endParaRPr lang="ru-RU" sz="4000" b="1" kern="1200" dirty="0">
                            <a:solidFill>
                              <a:srgbClr val="7030A0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latinLnBrk="0" hangingPunct="1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4000" b="1" kern="1200" dirty="0">
                              <a:solidFill>
                                <a:srgbClr val="7030A0"/>
                              </a:solidFill>
                              <a:effectLst/>
                            </a:rPr>
                            <a:t>Формула</a:t>
                          </a:r>
                          <a:endParaRPr lang="ru-RU" sz="4000" b="1" kern="1200" dirty="0">
                            <a:solidFill>
                              <a:srgbClr val="7030A0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latinLnBrk="0" hangingPunct="1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4000" b="1" kern="1200" dirty="0">
                              <a:solidFill>
                                <a:srgbClr val="7030A0"/>
                              </a:solidFill>
                              <a:effectLst/>
                            </a:rPr>
                            <a:t>Единица измерения</a:t>
                          </a:r>
                          <a:endParaRPr lang="ru-RU" sz="4000" b="1" kern="1200" dirty="0">
                            <a:solidFill>
                              <a:srgbClr val="7030A0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1041475318"/>
                      </a:ext>
                    </a:extLst>
                  </a:tr>
                  <a:tr h="1387197">
                    <a:tc>
                      <a:txBody>
                        <a:bodyPr/>
                        <a:lstStyle/>
                        <a:p>
                          <a:pPr marL="0" algn="l" defTabSz="914400" rtl="0" eaLnBrk="1" latinLnBrk="0" hangingPunct="1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4000" kern="1200" dirty="0">
                              <a:effectLst/>
                            </a:rPr>
                            <a:t>А. Сила тяжести</a:t>
                          </a:r>
                          <a:endParaRPr lang="ru-RU" sz="4000" b="1" kern="1200" dirty="0">
                            <a:solidFill>
                              <a:srgbClr val="7030A0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algn="l" defTabSz="914400" rtl="0" eaLnBrk="1" latinLnBrk="0" hangingPunct="1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4000" kern="1200" dirty="0">
                              <a:effectLst/>
                            </a:rPr>
                            <a:t>1. </a:t>
                          </a:r>
                          <a:r>
                            <a:rPr lang="en-US" sz="4000" kern="1200" dirty="0">
                              <a:effectLst/>
                            </a:rPr>
                            <a:t>m</a:t>
                          </a:r>
                          <a:r>
                            <a:rPr lang="ru-RU" sz="4000" kern="1200" dirty="0">
                              <a:effectLst/>
                            </a:rPr>
                            <a:t> = </a:t>
                          </a:r>
                          <a:r>
                            <a:rPr lang="en-US" sz="4000" kern="1200" dirty="0" err="1">
                              <a:effectLst/>
                            </a:rPr>
                            <a:t>ρV</a:t>
                          </a:r>
                          <a:r>
                            <a:rPr lang="en-US" sz="4000" kern="1200" dirty="0">
                              <a:effectLst/>
                            </a:rPr>
                            <a:t> </a:t>
                          </a:r>
                          <a:endParaRPr lang="ru-RU" sz="4000" b="1" kern="1200" dirty="0">
                            <a:solidFill>
                              <a:srgbClr val="7030A0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algn="l" defTabSz="914400" rtl="0" eaLnBrk="1" latinLnBrk="0" hangingPunct="1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4000" kern="1200">
                              <a:effectLst/>
                            </a:rPr>
                            <a:t>1. кг</a:t>
                          </a:r>
                          <a:endParaRPr lang="ru-RU" sz="4000" b="1" kern="1200">
                            <a:solidFill>
                              <a:srgbClr val="7030A0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3629913743"/>
                      </a:ext>
                    </a:extLst>
                  </a:tr>
                  <a:tr h="1360932">
                    <a:tc>
                      <a:txBody>
                        <a:bodyPr/>
                        <a:lstStyle/>
                        <a:p>
                          <a:pPr marL="0" algn="l" defTabSz="914400" rtl="0" eaLnBrk="1" latinLnBrk="0" hangingPunct="1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4000" kern="1200">
                              <a:effectLst/>
                            </a:rPr>
                            <a:t>Б. Плотность вещества</a:t>
                          </a:r>
                          <a:endParaRPr lang="ru-RU" sz="4000" b="1" kern="1200">
                            <a:solidFill>
                              <a:srgbClr val="7030A0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blipFill>
                          <a:blip r:embed="rId2"/>
                          <a:stretch>
                            <a:fillRect l="-102925" t="-208929" r="-112797" b="-8125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algn="l" defTabSz="914400" rtl="0" eaLnBrk="1" latinLnBrk="0" hangingPunct="1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4000" kern="1200" dirty="0">
                              <a:effectLst/>
                            </a:rPr>
                            <a:t>2. Н</a:t>
                          </a:r>
                          <a:endParaRPr lang="ru-RU" sz="4000" b="1" kern="1200" dirty="0">
                            <a:solidFill>
                              <a:srgbClr val="7030A0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3744134"/>
                      </a:ext>
                    </a:extLst>
                  </a:tr>
                  <a:tr h="927735">
                    <a:tc>
                      <a:txBody>
                        <a:bodyPr/>
                        <a:lstStyle/>
                        <a:p>
                          <a:pPr marL="0" algn="l" defTabSz="914400" rtl="0" eaLnBrk="1" latinLnBrk="0" hangingPunct="1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4000" kern="1200">
                              <a:effectLst/>
                            </a:rPr>
                            <a:t>В. Масса тела</a:t>
                          </a:r>
                          <a:endParaRPr lang="ru-RU" sz="4000" b="1" kern="1200">
                            <a:solidFill>
                              <a:srgbClr val="7030A0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blipFill>
                          <a:blip r:embed="rId2"/>
                          <a:stretch>
                            <a:fillRect l="-102925" t="-455263" r="-112797" b="-1973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blipFill>
                          <a:blip r:embed="rId2"/>
                          <a:stretch>
                            <a:fillRect l="-180488" t="-455263" r="-325" b="-1973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4216818337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1092996" y="242542"/>
            <a:ext cx="10903932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altLang="ru-RU" sz="3600" b="1" dirty="0" smtClean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Helvetica" panose="020B0604020202020204" pitchFamily="34" charset="0"/>
              </a:rPr>
              <a:t>2. Соотнести </a:t>
            </a:r>
            <a:r>
              <a:rPr lang="ru-RU" altLang="ru-RU" sz="3600" b="1" dirty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Helvetica" panose="020B0604020202020204" pitchFamily="34" charset="0"/>
              </a:rPr>
              <a:t>название величины, формулу и единицу измерения в системе СИ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857750" y="4248150"/>
            <a:ext cx="523875" cy="17145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6497337" y="4333875"/>
            <a:ext cx="523875" cy="17145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1521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19150" y="418394"/>
            <a:ext cx="11163300" cy="4786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6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Вставь пропущенные слова:</a:t>
            </a:r>
            <a:endParaRPr lang="ru-RU" sz="54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</a:pPr>
            <a:r>
              <a:rPr lang="ru-RU" sz="6600" b="1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Обозначение: 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6600" b="1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Единицы </a:t>
            </a:r>
            <a:r>
              <a:rPr lang="ru-RU" sz="6600" b="1" dirty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измерения в системе </a:t>
            </a:r>
            <a:r>
              <a:rPr lang="ru-RU" sz="6600" b="1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СИ:</a:t>
            </a:r>
            <a:endParaRPr lang="ru-RU" sz="6600" b="1" dirty="0">
              <a:solidFill>
                <a:srgbClr val="7030A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Object 2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38406847"/>
              </p:ext>
            </p:extLst>
          </p:nvPr>
        </p:nvGraphicFramePr>
        <p:xfrm>
          <a:off x="6480175" y="1517650"/>
          <a:ext cx="1702691" cy="1539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29" name="Уравнение" r:id="rId3" imgW="279360" imgH="241200" progId="Equation.3">
                  <p:embed/>
                </p:oleObj>
              </mc:Choice>
              <mc:Fallback>
                <p:oleObj name="Уравнение" r:id="rId3" imgW="279360" imgH="241200" progId="Equation.3">
                  <p:embed/>
                  <p:pic>
                    <p:nvPicPr>
                      <p:cNvPr id="2" name="Object 23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80175" y="1517650"/>
                        <a:ext cx="1702691" cy="1539875"/>
                      </a:xfrm>
                      <a:prstGeom prst="rect">
                        <a:avLst/>
                      </a:prstGeom>
                      <a:noFill/>
                      <a:ln w="57150">
                        <a:solidFill>
                          <a:schemeClr val="bg1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6268341" y="3881394"/>
            <a:ext cx="191452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dirty="0" smtClean="0"/>
              <a:t>Н</a:t>
            </a:r>
            <a:endParaRPr lang="ru-RU" sz="8000" dirty="0"/>
          </a:p>
        </p:txBody>
      </p:sp>
    </p:spTree>
    <p:extLst>
      <p:ext uri="{BB962C8B-B14F-4D97-AF65-F5344CB8AC3E}">
        <p14:creationId xmlns:p14="http://schemas.microsoft.com/office/powerpoint/2010/main" val="33628764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19150" y="101962"/>
            <a:ext cx="10248900" cy="59544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60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Доскажи:</a:t>
            </a:r>
            <a:endParaRPr lang="ru-RU" sz="54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6600" b="1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Направление: 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ru-RU" sz="6600" b="1" dirty="0">
              <a:solidFill>
                <a:srgbClr val="7030A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ru-RU" sz="6600" b="1" dirty="0" smtClean="0">
              <a:solidFill>
                <a:srgbClr val="7030A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6600" b="1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Точка приложения:</a:t>
            </a:r>
            <a:endParaRPr lang="ru-RU" sz="6600" b="1" dirty="0">
              <a:solidFill>
                <a:srgbClr val="7030A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19150" y="2417467"/>
            <a:ext cx="1053465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в противоположную сторону той силе, которая вызвала деформацию тела</a:t>
            </a:r>
            <a:endParaRPr lang="ru-RU" sz="40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8639175" y="5031287"/>
            <a:ext cx="25717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центр тела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36635173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07401283"/>
              </p:ext>
            </p:extLst>
          </p:nvPr>
        </p:nvGraphicFramePr>
        <p:xfrm>
          <a:off x="1619543" y="2261038"/>
          <a:ext cx="7549432" cy="254534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56" name="Уравнение" r:id="rId3" imgW="748975" imgH="241195" progId="Equation.3">
                  <p:embed/>
                </p:oleObj>
              </mc:Choice>
              <mc:Fallback>
                <p:oleObj name="Уравнение" r:id="rId3" imgW="748975" imgH="241195" progId="Equation.3">
                  <p:embed/>
                  <p:pic>
                    <p:nvPicPr>
                      <p:cNvPr id="2" name="Object 23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19543" y="2261038"/>
                        <a:ext cx="7549432" cy="2545346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57150">
                        <a:solidFill>
                          <a:schemeClr val="bg1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1518837" y="708959"/>
            <a:ext cx="2935484" cy="11667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</a:pPr>
            <a:r>
              <a:rPr lang="ru-RU" sz="6600" b="1" dirty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Закон: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81144" y="846427"/>
            <a:ext cx="231343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Гука</a:t>
            </a:r>
            <a:endParaRPr lang="ru-RU" sz="60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554494" y="2548647"/>
            <a:ext cx="1340082" cy="1731523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46931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01446" y="24999"/>
            <a:ext cx="10248900" cy="8737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</a:pPr>
            <a:r>
              <a:rPr lang="ru-RU" sz="4800" b="1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Применение: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901446" y="5463199"/>
            <a:ext cx="104013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3200" b="1" dirty="0"/>
              <a:t>Автомобили, железнодорожные вагоны имеют рессоры. Это делает движение более мягким.</a:t>
            </a:r>
          </a:p>
        </p:txBody>
      </p:sp>
      <p:pic>
        <p:nvPicPr>
          <p:cNvPr id="6" name="Рисунок 5" descr="Picture background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810" t="21806" r="56" b="23491"/>
          <a:stretch/>
        </p:blipFill>
        <p:spPr bwMode="auto">
          <a:xfrm>
            <a:off x="5316482" y="1033206"/>
            <a:ext cx="6283960" cy="264350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3554" name="Picture 2" descr="Picture background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708" b="22200"/>
          <a:stretch/>
        </p:blipFill>
        <p:spPr bwMode="auto">
          <a:xfrm>
            <a:off x="803909" y="967219"/>
            <a:ext cx="4265658" cy="23500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/>
          <p:cNvPicPr/>
          <p:nvPr/>
        </p:nvPicPr>
        <p:blipFill rotWithShape="1">
          <a:blip r:embed="rId4"/>
          <a:srcRect l="8979" t="11631" r="28423" b="34777"/>
          <a:stretch/>
        </p:blipFill>
        <p:spPr bwMode="auto">
          <a:xfrm>
            <a:off x="2507737" y="3243568"/>
            <a:ext cx="4512573" cy="229329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6709446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01446" y="251679"/>
            <a:ext cx="10248900" cy="11667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</a:pPr>
            <a:r>
              <a:rPr lang="ru-RU" sz="6600" b="1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Применение: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767524" y="4969218"/>
            <a:ext cx="1071734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3200" b="1" dirty="0"/>
              <a:t>Металлические пружины устанавливают в мягкой мебели</a:t>
            </a:r>
            <a:r>
              <a:rPr lang="ru-RU" sz="4000" dirty="0"/>
              <a:t>.</a:t>
            </a:r>
          </a:p>
        </p:txBody>
      </p:sp>
      <p:pic>
        <p:nvPicPr>
          <p:cNvPr id="7" name="Рисунок 6" descr="Picture background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89" t="18565" r="5545" b="6218"/>
          <a:stretch/>
        </p:blipFill>
        <p:spPr bwMode="auto">
          <a:xfrm>
            <a:off x="6450329" y="1802279"/>
            <a:ext cx="4562857" cy="2642616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Picture background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0560" y="2045697"/>
            <a:ext cx="4795647" cy="21557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032265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01446" y="251679"/>
            <a:ext cx="10248900" cy="11667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</a:pPr>
            <a:r>
              <a:rPr lang="ru-RU" sz="6600" b="1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Применение:</a:t>
            </a:r>
          </a:p>
        </p:txBody>
      </p:sp>
      <p:pic>
        <p:nvPicPr>
          <p:cNvPr id="6" name="Содержимое 3" descr="nastroyka_gitary._tretya_strun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8603" y="1485781"/>
            <a:ext cx="4857784" cy="2428868"/>
          </a:xfrm>
          <a:prstGeom prst="rect">
            <a:avLst/>
          </a:prstGeom>
        </p:spPr>
      </p:pic>
      <p:pic>
        <p:nvPicPr>
          <p:cNvPr id="23554" name="Picture 2" descr="Picture background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3907" y="1485781"/>
            <a:ext cx="4154796" cy="2769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558" name="Picture 6" descr="Picture background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8117" y="4145736"/>
            <a:ext cx="3803321" cy="25326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42195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75054" y="755065"/>
            <a:ext cx="10583545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i="1" dirty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Один опыт я ставлю выше, чем тысячу мнений, рожденных только </a:t>
            </a:r>
            <a:r>
              <a:rPr lang="ru-RU" sz="5400" b="1" i="1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воображением.</a:t>
            </a:r>
            <a:endParaRPr lang="ru-RU" sz="5400" b="1" i="1" dirty="0">
              <a:solidFill>
                <a:srgbClr val="7030A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853085" y="4524494"/>
            <a:ext cx="365580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М. В. </a:t>
            </a:r>
            <a:r>
              <a:rPr lang="ru-RU" sz="3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Ломоносов</a:t>
            </a:r>
            <a:endParaRPr lang="ru-RU" sz="3600" b="1" dirty="0"/>
          </a:p>
        </p:txBody>
      </p:sp>
      <p:sp>
        <p:nvSpPr>
          <p:cNvPr id="2" name="TextBox 1"/>
          <p:cNvSpPr txBox="1"/>
          <p:nvPr/>
        </p:nvSpPr>
        <p:spPr>
          <a:xfrm>
            <a:off x="1692755" y="5410200"/>
            <a:ext cx="99658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/>
              <a:t>Поменялось ли ваше мнение?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1141596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81270" y="302747"/>
            <a:ext cx="69311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7030A0"/>
                </a:solidFill>
              </a:rPr>
              <a:t>Домашнее задание</a:t>
            </a:r>
            <a:endParaRPr lang="ru-RU" sz="3600" b="1" dirty="0">
              <a:solidFill>
                <a:srgbClr val="7030A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29634" y="1164521"/>
            <a:ext cx="3822192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П.33-34, стр.151 №7</a:t>
            </a:r>
          </a:p>
          <a:p>
            <a:endParaRPr lang="ru-RU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7835707"/>
              </p:ext>
            </p:extLst>
          </p:nvPr>
        </p:nvGraphicFramePr>
        <p:xfrm>
          <a:off x="530016" y="4805287"/>
          <a:ext cx="10604988" cy="1288614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{5940675A-B579-460E-94D1-54222C63F5DA}</a:tableStyleId>
              </a:tblPr>
              <a:tblGrid>
                <a:gridCol w="5302494">
                  <a:extLst>
                    <a:ext uri="{9D8B030D-6E8A-4147-A177-3AD203B41FA5}">
                      <a16:colId xmlns:a16="http://schemas.microsoft.com/office/drawing/2014/main" val="2798365253"/>
                    </a:ext>
                  </a:extLst>
                </a:gridCol>
                <a:gridCol w="5302494">
                  <a:extLst>
                    <a:ext uri="{9D8B030D-6E8A-4147-A177-3AD203B41FA5}">
                      <a16:colId xmlns:a16="http://schemas.microsoft.com/office/drawing/2014/main" val="403715545"/>
                    </a:ext>
                  </a:extLst>
                </a:gridCol>
              </a:tblGrid>
              <a:tr h="76677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3200" dirty="0" smtClean="0">
                          <a:effectLst/>
                        </a:rPr>
                        <a:t>«плюсы» силы </a:t>
                      </a:r>
                      <a:r>
                        <a:rPr lang="ru-RU" sz="3200" dirty="0">
                          <a:effectLst/>
                        </a:rPr>
                        <a:t>упругости</a:t>
                      </a:r>
                      <a:endParaRPr lang="ru-RU" sz="3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3200" dirty="0" smtClean="0">
                          <a:effectLst/>
                        </a:rPr>
                        <a:t>«минусы» силы </a:t>
                      </a:r>
                      <a:r>
                        <a:rPr lang="ru-RU" sz="3200" dirty="0">
                          <a:effectLst/>
                        </a:rPr>
                        <a:t>упругости</a:t>
                      </a:r>
                      <a:endParaRPr lang="ru-RU" sz="3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69994093"/>
                  </a:ext>
                </a:extLst>
              </a:tr>
              <a:tr h="435635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</a:pPr>
                      <a:r>
                        <a:rPr lang="ru-RU" sz="3200" dirty="0">
                          <a:effectLst/>
                        </a:rPr>
                        <a:t> </a:t>
                      </a:r>
                      <a:endParaRPr lang="ru-RU" sz="3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</a:pPr>
                      <a:r>
                        <a:rPr lang="ru-RU" sz="3200" dirty="0">
                          <a:effectLst/>
                        </a:rPr>
                        <a:t> </a:t>
                      </a:r>
                      <a:endParaRPr lang="ru-RU" sz="3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952344271"/>
                  </a:ext>
                </a:extLst>
              </a:tr>
            </a:tbl>
          </a:graphicData>
        </a:graphic>
      </p:graphicFrame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676715" y="2835518"/>
            <a:ext cx="10648432" cy="17543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*Используя рассмотренные ситуации, пользуясь материалом учебника и дополнительной литературой, заполните таблицу.</a:t>
            </a:r>
            <a:endParaRPr kumimoji="0" lang="ru-RU" alt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750257" y="2189188"/>
            <a:ext cx="10648432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*Сообщение о Роберте Гука (на 3 минуты)</a:t>
            </a:r>
            <a:endParaRPr kumimoji="0" lang="ru-RU" alt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9544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3" name="Рисунок 2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662" t="48347" r="39967" b="36829"/>
          <a:stretch>
            <a:fillRect/>
          </a:stretch>
        </p:blipFill>
        <p:spPr bwMode="auto">
          <a:xfrm>
            <a:off x="938660" y="525553"/>
            <a:ext cx="9336254" cy="4019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2139679" y="4402625"/>
            <a:ext cx="274638" cy="288925"/>
          </a:xfrm>
          <a:prstGeom prst="rect">
            <a:avLst/>
          </a:prstGeom>
          <a:solidFill>
            <a:srgbClr val="FFFFFF"/>
          </a:solidFill>
          <a:ln w="12700">
            <a:solidFill>
              <a:srgbClr val="FFFFFF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4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</a:t>
            </a:r>
            <a:endParaRPr kumimoji="0" lang="ru-RU" alt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Прямоугольник 3"/>
          <p:cNvSpPr>
            <a:spLocks noChangeArrowheads="1"/>
          </p:cNvSpPr>
          <p:nvPr/>
        </p:nvSpPr>
        <p:spPr bwMode="auto">
          <a:xfrm>
            <a:off x="5251579" y="4373793"/>
            <a:ext cx="274637" cy="288925"/>
          </a:xfrm>
          <a:prstGeom prst="rect">
            <a:avLst/>
          </a:prstGeom>
          <a:solidFill>
            <a:srgbClr val="FFFFFF"/>
          </a:solidFill>
          <a:ln w="12700">
            <a:solidFill>
              <a:srgbClr val="FFFFFF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4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</a:t>
            </a:r>
            <a:endParaRPr kumimoji="0" lang="ru-RU" alt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" name="Прямоугольник 5"/>
          <p:cNvSpPr>
            <a:spLocks noChangeArrowheads="1"/>
          </p:cNvSpPr>
          <p:nvPr/>
        </p:nvSpPr>
        <p:spPr bwMode="auto">
          <a:xfrm>
            <a:off x="8605895" y="4346933"/>
            <a:ext cx="274638" cy="288925"/>
          </a:xfrm>
          <a:prstGeom prst="rect">
            <a:avLst/>
          </a:prstGeom>
          <a:solidFill>
            <a:srgbClr val="FFFFFF"/>
          </a:solidFill>
          <a:ln w="12700">
            <a:solidFill>
              <a:srgbClr val="FFFFFF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4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</a:t>
            </a:r>
            <a:endParaRPr kumimoji="0" lang="ru-RU" alt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1232316" y="213344"/>
            <a:ext cx="10477602" cy="1477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altLang="ru-RU" sz="3600" b="1" dirty="0" smtClean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Helvetica" panose="020B0604020202020204" pitchFamily="34" charset="0"/>
              </a:rPr>
              <a:t>3. На </a:t>
            </a:r>
            <a:r>
              <a:rPr lang="ru-RU" altLang="ru-RU" sz="3600" b="1" dirty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Helvetica" panose="020B0604020202020204" pitchFamily="34" charset="0"/>
              </a:rPr>
              <a:t>какой из трех шаров действует большая сила тяжести?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Rectangle 9"/>
          <p:cNvSpPr>
            <a:spLocks noChangeArrowheads="1"/>
          </p:cNvSpPr>
          <p:nvPr/>
        </p:nvSpPr>
        <p:spPr bwMode="auto">
          <a:xfrm>
            <a:off x="640080" y="3300984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7" name="Rectangle 10"/>
          <p:cNvSpPr>
            <a:spLocks noChangeArrowheads="1"/>
          </p:cNvSpPr>
          <p:nvPr/>
        </p:nvSpPr>
        <p:spPr bwMode="auto">
          <a:xfrm>
            <a:off x="640080" y="4482084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8060054" y="2297362"/>
            <a:ext cx="1091682" cy="67180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10 кг</a:t>
            </a:r>
            <a:endParaRPr lang="ru-RU" sz="3200" b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705738" y="2596200"/>
            <a:ext cx="1091682" cy="67180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5 кг</a:t>
            </a:r>
            <a:endParaRPr lang="ru-RU" sz="3200" b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1648125" y="2871772"/>
            <a:ext cx="983108" cy="59921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2 кг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81955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56728" y="1663315"/>
            <a:ext cx="11330474" cy="4339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>
              <a:lnSpc>
                <a:spcPct val="115000"/>
              </a:lnSpc>
            </a:pPr>
            <a:r>
              <a:rPr lang="ru-RU" sz="4000" b="1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Helvetica" panose="020B0604020202020204" pitchFamily="34" charset="0"/>
              </a:rPr>
              <a:t>1</a:t>
            </a:r>
            <a:r>
              <a:rPr lang="ru-RU" sz="4000" b="1" dirty="0" smtClean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Helvetica" panose="020B0604020202020204" pitchFamily="34" charset="0"/>
              </a:rPr>
              <a:t>.</a:t>
            </a:r>
            <a:r>
              <a:rPr lang="ru-RU" dirty="0" smtClean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Helvetica" panose="020B0604020202020204" pitchFamily="34" charset="0"/>
              </a:rPr>
              <a:t> </a:t>
            </a:r>
            <a:r>
              <a:rPr lang="ru-RU" sz="4000" b="1" dirty="0" smtClean="0">
                <a:solidFill>
                  <a:srgbClr val="7030A0"/>
                </a:solidFill>
              </a:rPr>
              <a:t>Сила </a:t>
            </a:r>
            <a:r>
              <a:rPr lang="ru-RU" sz="4000" b="1" dirty="0">
                <a:solidFill>
                  <a:srgbClr val="7030A0"/>
                </a:solidFill>
              </a:rPr>
              <a:t>тяжести существует везде во Вселенной.</a:t>
            </a:r>
            <a:br>
              <a:rPr lang="ru-RU" sz="4000" b="1" dirty="0">
                <a:solidFill>
                  <a:srgbClr val="7030A0"/>
                </a:solidFill>
              </a:rPr>
            </a:br>
            <a:r>
              <a:rPr lang="ru-RU" sz="4000" b="1" dirty="0">
                <a:solidFill>
                  <a:srgbClr val="7030A0"/>
                </a:solidFill>
              </a:rPr>
              <a:t>2. Сила тяжести зависит от массы предмета.</a:t>
            </a:r>
            <a:br>
              <a:rPr lang="ru-RU" sz="4000" b="1" dirty="0">
                <a:solidFill>
                  <a:srgbClr val="7030A0"/>
                </a:solidFill>
              </a:rPr>
            </a:br>
            <a:r>
              <a:rPr lang="ru-RU" sz="4000" b="1" dirty="0">
                <a:solidFill>
                  <a:srgbClr val="7030A0"/>
                </a:solidFill>
              </a:rPr>
              <a:t>3. </a:t>
            </a:r>
            <a:r>
              <a:rPr lang="ru-RU" sz="4000" b="1" dirty="0" smtClean="0">
                <a:solidFill>
                  <a:srgbClr val="7030A0"/>
                </a:solidFill>
              </a:rPr>
              <a:t> </a:t>
            </a:r>
            <a:r>
              <a:rPr lang="ru-RU" sz="4000" b="1" dirty="0">
                <a:solidFill>
                  <a:srgbClr val="7030A0"/>
                </a:solidFill>
              </a:rPr>
              <a:t>Сила тяжести зависит от скорости движения предмета</a:t>
            </a:r>
            <a:r>
              <a:rPr lang="ru-RU" sz="4000" b="1" dirty="0" smtClean="0">
                <a:solidFill>
                  <a:srgbClr val="7030A0"/>
                </a:solidFill>
              </a:rPr>
              <a:t>.</a:t>
            </a:r>
            <a:r>
              <a:rPr lang="ru-RU" dirty="0"/>
              <a:t> </a:t>
            </a:r>
            <a:endParaRPr lang="ru-RU" dirty="0" smtClean="0"/>
          </a:p>
          <a:p>
            <a:pPr marL="457200">
              <a:lnSpc>
                <a:spcPct val="115000"/>
              </a:lnSpc>
            </a:pPr>
            <a:r>
              <a:rPr lang="ru-RU" sz="4000" b="1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Helvetica" panose="020B0604020202020204" pitchFamily="34" charset="0"/>
              </a:rPr>
              <a:t>4. Сила </a:t>
            </a:r>
            <a:r>
              <a:rPr lang="ru-RU" sz="4000" b="1" dirty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Helvetica" panose="020B0604020202020204" pitchFamily="34" charset="0"/>
              </a:rPr>
              <a:t>тяжести всегда направлена вверх.</a:t>
            </a:r>
            <a:br>
              <a:rPr lang="ru-RU" sz="4000" b="1" dirty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Helvetica" panose="020B0604020202020204" pitchFamily="34" charset="0"/>
              </a:rPr>
            </a:br>
            <a:endParaRPr lang="ru-RU" sz="4000" b="1" dirty="0">
              <a:solidFill>
                <a:srgbClr val="7030A0"/>
              </a:solidFill>
              <a:latin typeface="Times New Roman" panose="02020603050405020304" pitchFamily="18" charset="0"/>
              <a:ea typeface="Calibri" panose="020F0502020204030204" pitchFamily="34" charset="0"/>
              <a:cs typeface="Helvetica" panose="020B060402020202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674851" y="606290"/>
            <a:ext cx="7153240" cy="67832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15000"/>
              </a:lnSpc>
              <a:spcAft>
                <a:spcPts val="0"/>
              </a:spcAft>
            </a:pPr>
            <a:r>
              <a:rPr lang="ru-RU" sz="3600" b="1" dirty="0" smtClean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Helvetica" panose="020B0604020202020204" pitchFamily="34" charset="0"/>
              </a:rPr>
              <a:t>4. Выберите верные утверждения</a:t>
            </a:r>
            <a:endParaRPr lang="ru-RU" sz="3600" b="1" dirty="0">
              <a:solidFill>
                <a:srgbClr val="333333"/>
              </a:solidFill>
              <a:latin typeface="Times New Roman" panose="02020603050405020304" pitchFamily="18" charset="0"/>
              <a:ea typeface="Calibri" panose="020F0502020204030204" pitchFamily="34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4907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24128" y="211357"/>
            <a:ext cx="10835640" cy="136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15000"/>
              </a:lnSpc>
              <a:spcAft>
                <a:spcPts val="0"/>
              </a:spcAft>
            </a:pPr>
            <a:r>
              <a:rPr lang="ru-RU" sz="36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5. </a:t>
            </a:r>
            <a:r>
              <a:rPr lang="ru-RU" sz="3600" b="1" dirty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Helvetica" panose="020B0604020202020204" pitchFamily="34" charset="0"/>
              </a:rPr>
              <a:t>Изобразите графически силу тяжести, действующую на шар, висящий на нити. </a:t>
            </a:r>
          </a:p>
        </p:txBody>
      </p:sp>
      <p:pic>
        <p:nvPicPr>
          <p:cNvPr id="3" name="Рисунок 2"/>
          <p:cNvPicPr/>
          <p:nvPr/>
        </p:nvPicPr>
        <p:blipFill rotWithShape="1">
          <a:blip r:embed="rId2"/>
          <a:srcRect l="47223" t="47663" r="46736" b="36102"/>
          <a:stretch/>
        </p:blipFill>
        <p:spPr bwMode="auto">
          <a:xfrm>
            <a:off x="4196334" y="1497330"/>
            <a:ext cx="3009138" cy="438226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987378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602736" y="612648"/>
            <a:ext cx="3959352" cy="64008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 smtClean="0"/>
              <a:t>Проверим:</a:t>
            </a:r>
            <a:endParaRPr lang="ru-RU" sz="4400" b="1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4146780"/>
              </p:ext>
            </p:extLst>
          </p:nvPr>
        </p:nvGraphicFramePr>
        <p:xfrm>
          <a:off x="576071" y="1323170"/>
          <a:ext cx="11183112" cy="372431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63852">
                  <a:extLst>
                    <a:ext uri="{9D8B030D-6E8A-4147-A177-3AD203B41FA5}">
                      <a16:colId xmlns:a16="http://schemas.microsoft.com/office/drawing/2014/main" val="566975082"/>
                    </a:ext>
                  </a:extLst>
                </a:gridCol>
                <a:gridCol w="1863852">
                  <a:extLst>
                    <a:ext uri="{9D8B030D-6E8A-4147-A177-3AD203B41FA5}">
                      <a16:colId xmlns:a16="http://schemas.microsoft.com/office/drawing/2014/main" val="32788213"/>
                    </a:ext>
                  </a:extLst>
                </a:gridCol>
                <a:gridCol w="1863852">
                  <a:extLst>
                    <a:ext uri="{9D8B030D-6E8A-4147-A177-3AD203B41FA5}">
                      <a16:colId xmlns:a16="http://schemas.microsoft.com/office/drawing/2014/main" val="2234605534"/>
                    </a:ext>
                  </a:extLst>
                </a:gridCol>
                <a:gridCol w="1863852">
                  <a:extLst>
                    <a:ext uri="{9D8B030D-6E8A-4147-A177-3AD203B41FA5}">
                      <a16:colId xmlns:a16="http://schemas.microsoft.com/office/drawing/2014/main" val="3269438431"/>
                    </a:ext>
                  </a:extLst>
                </a:gridCol>
                <a:gridCol w="1863852">
                  <a:extLst>
                    <a:ext uri="{9D8B030D-6E8A-4147-A177-3AD203B41FA5}">
                      <a16:colId xmlns:a16="http://schemas.microsoft.com/office/drawing/2014/main" val="1290940542"/>
                    </a:ext>
                  </a:extLst>
                </a:gridCol>
                <a:gridCol w="1863852">
                  <a:extLst>
                    <a:ext uri="{9D8B030D-6E8A-4147-A177-3AD203B41FA5}">
                      <a16:colId xmlns:a16="http://schemas.microsoft.com/office/drawing/2014/main" val="3021518125"/>
                    </a:ext>
                  </a:extLst>
                </a:gridCol>
              </a:tblGrid>
              <a:tr h="1163998">
                <a:tc>
                  <a:txBody>
                    <a:bodyPr/>
                    <a:lstStyle/>
                    <a:p>
                      <a:pPr algn="ctr"/>
                      <a:r>
                        <a:rPr lang="ru-RU" sz="5400" b="1" dirty="0" smtClean="0"/>
                        <a:t>№</a:t>
                      </a:r>
                      <a:endParaRPr lang="ru-RU" sz="5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400" b="1" dirty="0" smtClean="0"/>
                        <a:t>1</a:t>
                      </a:r>
                      <a:endParaRPr lang="ru-RU" sz="5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400" b="1" dirty="0" smtClean="0"/>
                        <a:t>2</a:t>
                      </a:r>
                      <a:endParaRPr lang="ru-RU" sz="5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400" b="1" dirty="0" smtClean="0"/>
                        <a:t>3</a:t>
                      </a:r>
                      <a:endParaRPr lang="ru-RU" sz="5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400" b="1" dirty="0" smtClean="0"/>
                        <a:t>4</a:t>
                      </a:r>
                      <a:endParaRPr lang="ru-RU" sz="5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400" b="1" dirty="0" smtClean="0"/>
                        <a:t>5</a:t>
                      </a:r>
                      <a:endParaRPr lang="ru-RU" sz="5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82405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5400" b="1" dirty="0" smtClean="0"/>
                        <a:t>Ответ</a:t>
                      </a:r>
                      <a:r>
                        <a:rPr lang="ru-RU" sz="5400" dirty="0" smtClean="0"/>
                        <a:t> </a:t>
                      </a:r>
                      <a:endParaRPr lang="ru-RU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400" b="1" dirty="0" smtClean="0">
                          <a:solidFill>
                            <a:srgbClr val="7030A0"/>
                          </a:solidFill>
                        </a:rPr>
                        <a:t>А2</a:t>
                      </a:r>
                    </a:p>
                    <a:p>
                      <a:pPr algn="ctr"/>
                      <a:r>
                        <a:rPr lang="ru-RU" sz="5400" b="1" dirty="0" smtClean="0">
                          <a:solidFill>
                            <a:srgbClr val="7030A0"/>
                          </a:solidFill>
                        </a:rPr>
                        <a:t>Б3</a:t>
                      </a:r>
                    </a:p>
                    <a:p>
                      <a:pPr algn="ctr"/>
                      <a:r>
                        <a:rPr lang="ru-RU" sz="5400" b="1" dirty="0" smtClean="0">
                          <a:solidFill>
                            <a:srgbClr val="7030A0"/>
                          </a:solidFill>
                        </a:rPr>
                        <a:t>В1</a:t>
                      </a:r>
                      <a:endParaRPr lang="ru-RU" sz="5400" b="1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400" b="1" dirty="0" smtClean="0">
                          <a:solidFill>
                            <a:srgbClr val="7030A0"/>
                          </a:solidFill>
                        </a:rPr>
                        <a:t>А22</a:t>
                      </a:r>
                    </a:p>
                    <a:p>
                      <a:pPr algn="ctr"/>
                      <a:r>
                        <a:rPr lang="ru-RU" sz="5400" b="1" dirty="0" smtClean="0">
                          <a:solidFill>
                            <a:srgbClr val="7030A0"/>
                          </a:solidFill>
                        </a:rPr>
                        <a:t>Б33</a:t>
                      </a:r>
                    </a:p>
                    <a:p>
                      <a:pPr algn="ctr"/>
                      <a:r>
                        <a:rPr lang="ru-RU" sz="5400" b="1" dirty="0" smtClean="0">
                          <a:solidFill>
                            <a:srgbClr val="7030A0"/>
                          </a:solidFill>
                        </a:rPr>
                        <a:t>В11</a:t>
                      </a:r>
                      <a:endParaRPr lang="ru-RU" sz="5400" b="1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400" b="1" dirty="0" smtClean="0">
                          <a:solidFill>
                            <a:srgbClr val="7030A0"/>
                          </a:solidFill>
                        </a:rPr>
                        <a:t>В</a:t>
                      </a:r>
                      <a:endParaRPr lang="ru-RU" sz="5400" b="1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400" b="1" dirty="0" smtClean="0">
                          <a:solidFill>
                            <a:srgbClr val="7030A0"/>
                          </a:solidFill>
                        </a:rPr>
                        <a:t>12</a:t>
                      </a:r>
                      <a:endParaRPr lang="ru-RU" sz="5400" b="1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5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72303523"/>
                  </a:ext>
                </a:extLst>
              </a:tr>
            </a:tbl>
          </a:graphicData>
        </a:graphic>
      </p:graphicFrame>
      <p:pic>
        <p:nvPicPr>
          <p:cNvPr id="6" name="Рисунок 5"/>
          <p:cNvPicPr/>
          <p:nvPr/>
        </p:nvPicPr>
        <p:blipFill rotWithShape="1">
          <a:blip r:embed="rId2"/>
          <a:srcRect l="47223" t="47663" r="46736" b="36102"/>
          <a:stretch/>
        </p:blipFill>
        <p:spPr bwMode="auto">
          <a:xfrm>
            <a:off x="10021824" y="2532888"/>
            <a:ext cx="1545336" cy="233172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cxnSp>
        <p:nvCxnSpPr>
          <p:cNvPr id="8" name="Прямая со стрелкой 7"/>
          <p:cNvCxnSpPr/>
          <p:nvPr/>
        </p:nvCxnSpPr>
        <p:spPr>
          <a:xfrm>
            <a:off x="10826496" y="4489704"/>
            <a:ext cx="36576" cy="1216152"/>
          </a:xfrm>
          <a:prstGeom prst="straightConnector1">
            <a:avLst/>
          </a:prstGeom>
          <a:ln w="762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Прямоугольник 12"/>
          <p:cNvSpPr/>
          <p:nvPr/>
        </p:nvSpPr>
        <p:spPr>
          <a:xfrm>
            <a:off x="11073384" y="5312664"/>
            <a:ext cx="594360" cy="7863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b="1" dirty="0" smtClean="0">
                <a:solidFill>
                  <a:srgbClr val="7030A0"/>
                </a:solidFill>
              </a:rPr>
              <a:t>F</a:t>
            </a:r>
            <a:endParaRPr lang="ru-RU" sz="5400" b="1" dirty="0">
              <a:solidFill>
                <a:srgbClr val="7030A0"/>
              </a:solidFill>
            </a:endParaRPr>
          </a:p>
        </p:txBody>
      </p:sp>
      <p:cxnSp>
        <p:nvCxnSpPr>
          <p:cNvPr id="15" name="Прямая со стрелкой 14"/>
          <p:cNvCxnSpPr/>
          <p:nvPr/>
        </p:nvCxnSpPr>
        <p:spPr>
          <a:xfrm>
            <a:off x="11192256" y="5312664"/>
            <a:ext cx="475488" cy="0"/>
          </a:xfrm>
          <a:prstGeom prst="straightConnector1">
            <a:avLst/>
          </a:prstGeom>
          <a:ln w="76200">
            <a:solidFill>
              <a:srgbClr val="7030A0"/>
            </a:solidFill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6" name="Прямоугольник 15"/>
          <p:cNvSpPr/>
          <p:nvPr/>
        </p:nvSpPr>
        <p:spPr>
          <a:xfrm>
            <a:off x="11475720" y="5769864"/>
            <a:ext cx="384048" cy="3291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7030A0"/>
                </a:solidFill>
              </a:rPr>
              <a:t>т</a:t>
            </a:r>
            <a:endParaRPr lang="ru-RU" sz="36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4700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35352" y="1981467"/>
            <a:ext cx="8409432" cy="26407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4800" b="1" dirty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Helvetica" panose="020B0604020202020204" pitchFamily="34" charset="0"/>
              </a:rPr>
              <a:t>«5» - все задания без ошибок</a:t>
            </a:r>
            <a:endParaRPr lang="ru-RU" sz="4000" b="1" dirty="0" smtClean="0">
              <a:solidFill>
                <a:srgbClr val="7030A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4800" b="1" dirty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Helvetica" panose="020B0604020202020204" pitchFamily="34" charset="0"/>
              </a:rPr>
              <a:t>«4»  - 1 ошибка</a:t>
            </a:r>
            <a:endParaRPr lang="ru-RU" sz="4000" b="1" dirty="0" smtClean="0">
              <a:solidFill>
                <a:srgbClr val="7030A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4800" b="1" dirty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Helvetica" panose="020B0604020202020204" pitchFamily="34" charset="0"/>
              </a:rPr>
              <a:t>«3» - 2 ошибки</a:t>
            </a:r>
            <a:endParaRPr lang="ru-RU" sz="4000" b="1" dirty="0">
              <a:solidFill>
                <a:srgbClr val="7030A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435352" y="585216"/>
            <a:ext cx="6516624" cy="841248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tx1"/>
                </a:solidFill>
              </a:rPr>
              <a:t>Оцени</a:t>
            </a:r>
            <a:endParaRPr lang="ru-RU" sz="6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0698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avatars.mds.yandex.net/i?id=d0c548e8ff6fce0b23914170ee27acf89d18f2da-12752869-images-thumbs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5758" y="633094"/>
            <a:ext cx="10033075" cy="56854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20857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826</TotalTime>
  <Words>651</Words>
  <Application>Microsoft Office PowerPoint</Application>
  <PresentationFormat>Широкоэкранный</PresentationFormat>
  <Paragraphs>173</Paragraphs>
  <Slides>37</Slides>
  <Notes>1</Notes>
  <HiddenSlides>0</HiddenSlides>
  <MMClips>1</MMClips>
  <ScaleCrop>false</ScaleCrop>
  <HeadingPairs>
    <vt:vector size="8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37</vt:i4>
      </vt:variant>
    </vt:vector>
  </HeadingPairs>
  <TitlesOfParts>
    <vt:vector size="49" baseType="lpstr">
      <vt:lpstr>Arial</vt:lpstr>
      <vt:lpstr>Calibri</vt:lpstr>
      <vt:lpstr>Calibri Light</vt:lpstr>
      <vt:lpstr>Cambria Math</vt:lpstr>
      <vt:lpstr>Helvetica</vt:lpstr>
      <vt:lpstr>Segoe UI</vt:lpstr>
      <vt:lpstr>Symbol</vt:lpstr>
      <vt:lpstr>Times New Roman</vt:lpstr>
      <vt:lpstr>Wingdings</vt:lpstr>
      <vt:lpstr>Тема Office</vt:lpstr>
      <vt:lpstr>Уравнение</vt:lpstr>
      <vt:lpstr>Формула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50</cp:revision>
  <cp:lastPrinted>2025-12-01T03:24:23Z</cp:lastPrinted>
  <dcterms:created xsi:type="dcterms:W3CDTF">2025-11-30T15:29:32Z</dcterms:created>
  <dcterms:modified xsi:type="dcterms:W3CDTF">2025-12-09T19:14:45Z</dcterms:modified>
</cp:coreProperties>
</file>